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56" r:id="rId5"/>
    <p:sldId id="295" r:id="rId6"/>
    <p:sldId id="305" r:id="rId7"/>
    <p:sldId id="281" r:id="rId8"/>
    <p:sldId id="286" r:id="rId9"/>
    <p:sldId id="290" r:id="rId10"/>
    <p:sldId id="303" r:id="rId11"/>
    <p:sldId id="306" r:id="rId12"/>
    <p:sldId id="307" r:id="rId13"/>
    <p:sldId id="308" r:id="rId14"/>
    <p:sldId id="317" r:id="rId15"/>
    <p:sldId id="309" r:id="rId16"/>
    <p:sldId id="318" r:id="rId17"/>
    <p:sldId id="302" r:id="rId18"/>
    <p:sldId id="311" r:id="rId19"/>
    <p:sldId id="312" r:id="rId20"/>
    <p:sldId id="313" r:id="rId21"/>
    <p:sldId id="314" r:id="rId22"/>
    <p:sldId id="315" r:id="rId23"/>
    <p:sldId id="31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2573"/>
    <a:srgbClr val="A00EFA"/>
    <a:srgbClr val="0FD2F9"/>
    <a:srgbClr val="003087"/>
    <a:srgbClr val="FFB81C"/>
    <a:srgbClr val="21E7E7"/>
    <a:srgbClr val="005EB8"/>
    <a:srgbClr val="78BE20"/>
    <a:srgbClr val="0072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7F97E-BE96-4258-84C8-696C69C2E164}" v="8" dt="2024-09-25T11:15:06.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366" autoAdjust="0"/>
  </p:normalViewPr>
  <p:slideViewPr>
    <p:cSldViewPr snapToGrid="0">
      <p:cViewPr varScale="1">
        <p:scale>
          <a:sx n="51" d="100"/>
          <a:sy n="51" d="100"/>
        </p:scale>
        <p:origin x="1256" y="52"/>
      </p:cViewPr>
      <p:guideLst/>
    </p:cSldViewPr>
  </p:slideViewPr>
  <p:notesTextViewPr>
    <p:cViewPr>
      <p:scale>
        <a:sx n="1" d="1"/>
        <a:sy n="1" d="1"/>
      </p:scale>
      <p:origin x="0" y="0"/>
    </p:cViewPr>
  </p:notesTextViewPr>
  <p:notesViewPr>
    <p:cSldViewPr snapToGrid="0">
      <p:cViewPr varScale="1">
        <p:scale>
          <a:sx n="51" d="100"/>
          <a:sy n="51" d="100"/>
        </p:scale>
        <p:origin x="1960"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7247CA-31DA-20FA-1464-4E25F3B670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8F6F52E-1973-9319-B778-5754CC2BF7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BBFF34-4663-401C-937B-6E3B82C279DF}" type="datetimeFigureOut">
              <a:rPr lang="en-GB" smtClean="0"/>
              <a:t>26/09/2024</a:t>
            </a:fld>
            <a:endParaRPr lang="en-GB"/>
          </a:p>
        </p:txBody>
      </p:sp>
      <p:sp>
        <p:nvSpPr>
          <p:cNvPr id="4" name="Footer Placeholder 3">
            <a:extLst>
              <a:ext uri="{FF2B5EF4-FFF2-40B4-BE49-F238E27FC236}">
                <a16:creationId xmlns:a16="http://schemas.microsoft.com/office/drawing/2014/main" id="{D77F6AF9-BB8E-E38F-10E6-81FC3AD6E7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D3A94CE-9637-9C69-5CC4-2D98660A0C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085D26-6011-452A-A7C5-04D88ADC9088}" type="slidenum">
              <a:rPr lang="en-GB" smtClean="0"/>
              <a:t>‹#›</a:t>
            </a:fld>
            <a:endParaRPr lang="en-GB"/>
          </a:p>
        </p:txBody>
      </p:sp>
    </p:spTree>
    <p:extLst>
      <p:ext uri="{BB962C8B-B14F-4D97-AF65-F5344CB8AC3E}">
        <p14:creationId xmlns:p14="http://schemas.microsoft.com/office/powerpoint/2010/main" val="1248294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3E1C1F-D5A1-4948-9F26-4B77351359CD}" type="datetimeFigureOut">
              <a:rPr lang="en-GB" smtClean="0"/>
              <a:t>26/09/2024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F0848-6630-4747-878A-045BCFC9E099}" type="slidenum">
              <a:rPr lang="en-GB" smtClean="0"/>
              <a:t>‹#›</a:t>
            </a:fld>
            <a:endParaRPr lang="en-GB"/>
          </a:p>
        </p:txBody>
      </p:sp>
    </p:spTree>
    <p:extLst>
      <p:ext uri="{BB962C8B-B14F-4D97-AF65-F5344CB8AC3E}">
        <p14:creationId xmlns:p14="http://schemas.microsoft.com/office/powerpoint/2010/main" val="148916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0F0848-6630-4747-878A-045BCFC9E099}" type="slidenum">
              <a:rPr lang="en-GB" smtClean="0"/>
              <a:t>1</a:t>
            </a:fld>
            <a:endParaRPr lang="en-GB"/>
          </a:p>
        </p:txBody>
      </p:sp>
    </p:spTree>
    <p:extLst>
      <p:ext uri="{BB962C8B-B14F-4D97-AF65-F5344CB8AC3E}">
        <p14:creationId xmlns:p14="http://schemas.microsoft.com/office/powerpoint/2010/main" val="1093214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Monthly reduction more likely to suit those </a:t>
            </a:r>
            <a:r>
              <a:rPr lang="en-GB" dirty="0" err="1"/>
              <a:t>Rxd</a:t>
            </a:r>
            <a:r>
              <a:rPr lang="en-GB" dirty="0"/>
              <a:t> opioid &gt; 1 year or where a 10% reduction isn’t feasible e.g. TD fentanyl.</a:t>
            </a:r>
          </a:p>
          <a:p>
            <a:r>
              <a:rPr lang="en-GB" dirty="0"/>
              <a:t>We recommend considering small amount of morphine IR at the end (after fentanyl 12 mcg) or changing to a buprenorphine patch.</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C0F0848-6630-4747-878A-045BCFC9E099}" type="slidenum">
              <a:rPr lang="en-GB" smtClean="0"/>
              <a:t>13</a:t>
            </a:fld>
            <a:endParaRPr lang="en-GB"/>
          </a:p>
        </p:txBody>
      </p:sp>
    </p:spTree>
    <p:extLst>
      <p:ext uri="{BB962C8B-B14F-4D97-AF65-F5344CB8AC3E}">
        <p14:creationId xmlns:p14="http://schemas.microsoft.com/office/powerpoint/2010/main" val="3120677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0F0848-6630-4747-878A-045BCFC9E099}" type="slidenum">
              <a:rPr lang="en-GB" smtClean="0"/>
              <a:t>14</a:t>
            </a:fld>
            <a:endParaRPr lang="en-GB"/>
          </a:p>
        </p:txBody>
      </p:sp>
    </p:spTree>
    <p:extLst>
      <p:ext uri="{BB962C8B-B14F-4D97-AF65-F5344CB8AC3E}">
        <p14:creationId xmlns:p14="http://schemas.microsoft.com/office/powerpoint/2010/main" val="402104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sz="1000" dirty="0"/>
              <a:t>If a practice currently has 50 patients who are co-prescribed opioids and </a:t>
            </a:r>
            <a:r>
              <a:rPr lang="en-GB" sz="1000" dirty="0" err="1"/>
              <a:t>gabapentinoids</a:t>
            </a:r>
            <a:r>
              <a:rPr lang="en-GB" sz="1000" dirty="0"/>
              <a:t> for &gt; 6 months to reach the &lt;10% target the practice should have 45 patients or less who are co-prescribed opioids and </a:t>
            </a:r>
            <a:r>
              <a:rPr lang="en-GB" sz="1000" dirty="0" err="1"/>
              <a:t>gabapentinoids</a:t>
            </a:r>
            <a:r>
              <a:rPr lang="en-GB" sz="1000" dirty="0"/>
              <a:t> for &gt; 6 months</a:t>
            </a:r>
          </a:p>
          <a:p>
            <a:r>
              <a:rPr lang="en-GB" sz="1000" dirty="0"/>
              <a:t>Searches are set up – my understanding is you should know what your baseline is; so you know how many you need to reduce by</a:t>
            </a:r>
          </a:p>
          <a:p>
            <a:endParaRPr lang="en-GB" dirty="0"/>
          </a:p>
        </p:txBody>
      </p:sp>
      <p:sp>
        <p:nvSpPr>
          <p:cNvPr id="4" name="Slide Number Placeholder 3"/>
          <p:cNvSpPr>
            <a:spLocks noGrp="1"/>
          </p:cNvSpPr>
          <p:nvPr>
            <p:ph type="sldNum" sz="quarter" idx="5"/>
          </p:nvPr>
        </p:nvSpPr>
        <p:spPr/>
        <p:txBody>
          <a:bodyPr/>
          <a:lstStyle/>
          <a:p>
            <a:fld id="{9C0F0848-6630-4747-878A-045BCFC9E099}" type="slidenum">
              <a:rPr lang="en-GB" smtClean="0"/>
              <a:t>2</a:t>
            </a:fld>
            <a:endParaRPr lang="en-GB"/>
          </a:p>
        </p:txBody>
      </p:sp>
    </p:spTree>
    <p:extLst>
      <p:ext uri="{BB962C8B-B14F-4D97-AF65-F5344CB8AC3E}">
        <p14:creationId xmlns:p14="http://schemas.microsoft.com/office/powerpoint/2010/main" val="334303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Baseline data so you should know how many patients need to be stopped </a:t>
            </a:r>
          </a:p>
        </p:txBody>
      </p:sp>
      <p:sp>
        <p:nvSpPr>
          <p:cNvPr id="4" name="Slide Number Placeholder 3"/>
          <p:cNvSpPr>
            <a:spLocks noGrp="1"/>
          </p:cNvSpPr>
          <p:nvPr>
            <p:ph type="sldNum" sz="quarter" idx="5"/>
          </p:nvPr>
        </p:nvSpPr>
        <p:spPr/>
        <p:txBody>
          <a:bodyPr/>
          <a:lstStyle/>
          <a:p>
            <a:fld id="{9C0F0848-6630-4747-878A-045BCFC9E099}" type="slidenum">
              <a:rPr lang="en-GB" smtClean="0"/>
              <a:t>3</a:t>
            </a:fld>
            <a:endParaRPr lang="en-GB"/>
          </a:p>
        </p:txBody>
      </p:sp>
    </p:spTree>
    <p:extLst>
      <p:ext uri="{BB962C8B-B14F-4D97-AF65-F5344CB8AC3E}">
        <p14:creationId xmlns:p14="http://schemas.microsoft.com/office/powerpoint/2010/main" val="378592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0F0848-6630-4747-878A-045BCFC9E099}" type="slidenum">
              <a:rPr lang="en-GB" smtClean="0"/>
              <a:t>4</a:t>
            </a:fld>
            <a:endParaRPr lang="en-GB"/>
          </a:p>
        </p:txBody>
      </p:sp>
    </p:spTree>
    <p:extLst>
      <p:ext uri="{BB962C8B-B14F-4D97-AF65-F5344CB8AC3E}">
        <p14:creationId xmlns:p14="http://schemas.microsoft.com/office/powerpoint/2010/main" val="3168689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0F0848-6630-4747-878A-045BCFC9E099}" type="slidenum">
              <a:rPr lang="en-GB" smtClean="0"/>
              <a:t>5</a:t>
            </a:fld>
            <a:endParaRPr lang="en-GB"/>
          </a:p>
        </p:txBody>
      </p:sp>
    </p:spTree>
    <p:extLst>
      <p:ext uri="{BB962C8B-B14F-4D97-AF65-F5344CB8AC3E}">
        <p14:creationId xmlns:p14="http://schemas.microsoft.com/office/powerpoint/2010/main" val="420893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Older persons  focus infections / memory / falls</a:t>
            </a:r>
          </a:p>
          <a:p>
            <a:r>
              <a:rPr lang="en-GB" dirty="0"/>
              <a:t>Young persons focus fertility , sexual dysfunction, depression / weight gain</a:t>
            </a:r>
          </a:p>
          <a:p>
            <a:r>
              <a:rPr lang="en-GB" dirty="0" err="1"/>
              <a:t>Pregab</a:t>
            </a:r>
            <a:r>
              <a:rPr lang="en-GB" dirty="0"/>
              <a:t> weight gain</a:t>
            </a:r>
          </a:p>
        </p:txBody>
      </p:sp>
      <p:sp>
        <p:nvSpPr>
          <p:cNvPr id="4" name="Slide Number Placeholder 3"/>
          <p:cNvSpPr>
            <a:spLocks noGrp="1"/>
          </p:cNvSpPr>
          <p:nvPr>
            <p:ph type="sldNum" sz="quarter" idx="5"/>
          </p:nvPr>
        </p:nvSpPr>
        <p:spPr/>
        <p:txBody>
          <a:bodyPr/>
          <a:lstStyle/>
          <a:p>
            <a:fld id="{9C0F0848-6630-4747-878A-045BCFC9E099}" type="slidenum">
              <a:rPr lang="en-GB" smtClean="0"/>
              <a:t>6</a:t>
            </a:fld>
            <a:endParaRPr lang="en-GB"/>
          </a:p>
        </p:txBody>
      </p:sp>
    </p:spTree>
    <p:extLst>
      <p:ext uri="{BB962C8B-B14F-4D97-AF65-F5344CB8AC3E}">
        <p14:creationId xmlns:p14="http://schemas.microsoft.com/office/powerpoint/2010/main" val="127499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difficult bringing up a opioid discussion as part of an annual med review. A few targeted med reviews if shared amongst clinicians in the practice hopefully more successful</a:t>
            </a:r>
          </a:p>
          <a:p>
            <a:r>
              <a:rPr lang="en-GB" dirty="0"/>
              <a:t>Got the usual HDO etc as a reason to taper but try to have conversation with patient… you may feel better off them!</a:t>
            </a:r>
          </a:p>
        </p:txBody>
      </p:sp>
      <p:sp>
        <p:nvSpPr>
          <p:cNvPr id="4" name="Slide Number Placeholder 3"/>
          <p:cNvSpPr>
            <a:spLocks noGrp="1"/>
          </p:cNvSpPr>
          <p:nvPr>
            <p:ph type="sldNum" sz="quarter" idx="5"/>
          </p:nvPr>
        </p:nvSpPr>
        <p:spPr/>
        <p:txBody>
          <a:bodyPr/>
          <a:lstStyle/>
          <a:p>
            <a:fld id="{9C0F0848-6630-4747-878A-045BCFC9E099}" type="slidenum">
              <a:rPr lang="en-GB" smtClean="0"/>
              <a:t>7</a:t>
            </a:fld>
            <a:endParaRPr lang="en-GB"/>
          </a:p>
        </p:txBody>
      </p:sp>
    </p:spTree>
    <p:extLst>
      <p:ext uri="{BB962C8B-B14F-4D97-AF65-F5344CB8AC3E}">
        <p14:creationId xmlns:p14="http://schemas.microsoft.com/office/powerpoint/2010/main" val="2596961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3.5 min video </a:t>
            </a:r>
          </a:p>
          <a:p>
            <a:r>
              <a:rPr lang="en-GB" dirty="0"/>
              <a:t>The </a:t>
            </a:r>
            <a:r>
              <a:rPr lang="en-GB" dirty="0" err="1"/>
              <a:t>PrescQIPP</a:t>
            </a:r>
            <a:r>
              <a:rPr lang="en-GB" dirty="0"/>
              <a:t> actor video and animation are intended to be viewed by patients to help explain how opioids work, the side effects they can cause, the warning signs to look out for, opioid withdrawal advice and ways to help manage pain better.</a:t>
            </a:r>
          </a:p>
          <a:p>
            <a:r>
              <a:rPr lang="en-GB" dirty="0"/>
              <a:t>They meet accessibility standards:</a:t>
            </a:r>
          </a:p>
          <a:p>
            <a:r>
              <a:rPr lang="en-GB" dirty="0"/>
              <a:t>SY OSG is looking at producing a video but in the meantime you may wish to consider sharing this.  There is also an animation version</a:t>
            </a:r>
          </a:p>
        </p:txBody>
      </p:sp>
      <p:sp>
        <p:nvSpPr>
          <p:cNvPr id="4" name="Slide Number Placeholder 3"/>
          <p:cNvSpPr>
            <a:spLocks noGrp="1"/>
          </p:cNvSpPr>
          <p:nvPr>
            <p:ph type="sldNum" sz="quarter" idx="5"/>
          </p:nvPr>
        </p:nvSpPr>
        <p:spPr/>
        <p:txBody>
          <a:bodyPr/>
          <a:lstStyle/>
          <a:p>
            <a:fld id="{9C0F0848-6630-4747-878A-045BCFC9E099}" type="slidenum">
              <a:rPr lang="en-GB" smtClean="0"/>
              <a:t>11</a:t>
            </a:fld>
            <a:endParaRPr lang="en-GB"/>
          </a:p>
        </p:txBody>
      </p:sp>
    </p:spTree>
    <p:extLst>
      <p:ext uri="{BB962C8B-B14F-4D97-AF65-F5344CB8AC3E}">
        <p14:creationId xmlns:p14="http://schemas.microsoft.com/office/powerpoint/2010/main" val="205339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0F0848-6630-4747-878A-045BCFC9E099}" type="slidenum">
              <a:rPr lang="en-GB" smtClean="0"/>
              <a:t>12</a:t>
            </a:fld>
            <a:endParaRPr lang="en-GB"/>
          </a:p>
        </p:txBody>
      </p:sp>
    </p:spTree>
    <p:extLst>
      <p:ext uri="{BB962C8B-B14F-4D97-AF65-F5344CB8AC3E}">
        <p14:creationId xmlns:p14="http://schemas.microsoft.com/office/powerpoint/2010/main" val="3294513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13000"/>
            <a:lum/>
          </a:blip>
          <a:srcRect/>
          <a:stretch>
            <a:fillRect/>
          </a:stretch>
        </a:blipFill>
        <a:effectLst/>
      </p:bgPr>
    </p:bg>
    <p:spTree>
      <p:nvGrpSpPr>
        <p:cNvPr id="1" name=""/>
        <p:cNvGrpSpPr/>
        <p:nvPr/>
      </p:nvGrpSpPr>
      <p:grpSpPr>
        <a:xfrm>
          <a:off x="0" y="0"/>
          <a:ext cx="0" cy="0"/>
          <a:chOff x="0" y="0"/>
          <a:chExt cx="0" cy="0"/>
        </a:xfrm>
      </p:grpSpPr>
      <p:pic>
        <p:nvPicPr>
          <p:cNvPr id="10" name="Picture 9" descr="Text&#10;&#10;Description automatically generated with low confidence">
            <a:extLst>
              <a:ext uri="{FF2B5EF4-FFF2-40B4-BE49-F238E27FC236}">
                <a16:creationId xmlns:a16="http://schemas.microsoft.com/office/drawing/2014/main" id="{9E2392B6-64AE-863A-7391-D7E88345A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40766" y="276174"/>
            <a:ext cx="2183932" cy="717112"/>
          </a:xfrm>
          <a:prstGeom prst="rect">
            <a:avLst/>
          </a:prstGeom>
        </p:spPr>
      </p:pic>
      <p:pic>
        <p:nvPicPr>
          <p:cNvPr id="11" name="Picture 10" descr="Icon&#10;&#10;Description automatically generated">
            <a:extLst>
              <a:ext uri="{FF2B5EF4-FFF2-40B4-BE49-F238E27FC236}">
                <a16:creationId xmlns:a16="http://schemas.microsoft.com/office/drawing/2014/main" id="{D7478D74-A052-0F57-89AC-7417FA5A1962}"/>
              </a:ext>
            </a:extLst>
          </p:cNvPr>
          <p:cNvPicPr>
            <a:picLocks noChangeAspect="1"/>
          </p:cNvPicPr>
          <p:nvPr userDrawn="1"/>
        </p:nvPicPr>
        <p:blipFill>
          <a:blip r:embed="rId4">
            <a:alphaModFix amt="40000"/>
            <a:extLst>
              <a:ext uri="{28A0092B-C50C-407E-A947-70E740481C1C}">
                <a14:useLocalDpi xmlns:a14="http://schemas.microsoft.com/office/drawing/2010/main" val="0"/>
              </a:ext>
            </a:extLst>
          </a:blip>
          <a:stretch>
            <a:fillRect/>
          </a:stretch>
        </p:blipFill>
        <p:spPr>
          <a:xfrm>
            <a:off x="267302" y="276174"/>
            <a:ext cx="733725" cy="687201"/>
          </a:xfrm>
          <a:prstGeom prst="rect">
            <a:avLst/>
          </a:prstGeom>
          <a:solidFill>
            <a:schemeClr val="bg1">
              <a:alpha val="60000"/>
            </a:schemeClr>
          </a:solidFill>
          <a:effectLst>
            <a:reflection endPos="0" dist="50800" dir="5400000" sy="-100000" algn="bl" rotWithShape="0"/>
          </a:effectLst>
        </p:spPr>
      </p:pic>
    </p:spTree>
    <p:extLst>
      <p:ext uri="{BB962C8B-B14F-4D97-AF65-F5344CB8AC3E}">
        <p14:creationId xmlns:p14="http://schemas.microsoft.com/office/powerpoint/2010/main" val="3159640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26/09/2024</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29709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26/09/2024</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54897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26/09/2024</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4285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26/09/2024</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41049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26/09/2024</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0997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26/09/2024</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22553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26/09/2024</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10389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26/09/2024</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20477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26/09/2024</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241790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a:xfrm>
            <a:off x="838200" y="6356350"/>
            <a:ext cx="2743200" cy="365125"/>
          </a:xfrm>
          <a:prstGeom prst="rect">
            <a:avLst/>
          </a:prstGeom>
        </p:spPr>
        <p:txBody>
          <a:bodyPr/>
          <a:lstStyle/>
          <a:p>
            <a:fld id="{B90FCCE0-2DEE-40F8-A056-86472EEFF24B}" type="datetimeFigureOut">
              <a:rPr lang="en-GB" smtClean="0"/>
              <a:t>26/09/2024</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a:xfrm>
            <a:off x="8610600" y="6356350"/>
            <a:ext cx="2743200" cy="365125"/>
          </a:xfrm>
          <a:prstGeom prst="rect">
            <a:avLst/>
          </a:prstGeom>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258362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241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hyperlink" Target="https://www.prescqipp.inf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escqipp.info/umbraco/surface/authorisedmediasurface/index?url=%2fmedia%2fa4sh2n4c%2f7444_opioid_awareness_actor-video-1080p-1.mp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syics.co.uk/application/files/3217/0549/1503/SYICB_Position_Statement_on_the_Prescribing_of_Gabapentinoids_V1.0.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intranet.sheffieldccg.nhs.uk/Downloads/Medicines%20Management/prescribing%20guidelines/Stopping_gabapentin_PIL.pdf" TargetMode="External"/><Relationship Id="rId5" Type="http://schemas.openxmlformats.org/officeDocument/2006/relationships/hyperlink" Target="https://www.intranet.sheffieldccg.nhs.uk/Downloads/Medicines%20Management/prescribing%20guidelines/Stopping_pregabalin_PIL.pdf" TargetMode="External"/><Relationship Id="rId4" Type="http://schemas.openxmlformats.org/officeDocument/2006/relationships/hyperlink" Target="https://www.intranet.sheffieldccg.nhs.uk/Downloads/Medicines%20Management/prescribing%20guidelines/Gabapentinoid_deprescribing.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livewellwithpain.co.uk/wp-content/uploads/2022/09/ask-yourself-leaflet.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s://livewellwithpain.co.uk/ten-footsteps-programme/" TargetMode="External"/><Relationship Id="rId2" Type="http://schemas.openxmlformats.org/officeDocument/2006/relationships/hyperlink" Target="https://livewellwithpain.co.uk/" TargetMode="External"/><Relationship Id="rId1" Type="http://schemas.openxmlformats.org/officeDocument/2006/relationships/slideLayout" Target="../slideLayouts/slideLayout2.xml"/><Relationship Id="rId6" Type="http://schemas.openxmlformats.org/officeDocument/2006/relationships/hyperlink" Target="https://www.flippinpain.co.uk/" TargetMode="External"/><Relationship Id="rId5" Type="http://schemas.openxmlformats.org/officeDocument/2006/relationships/hyperlink" Target="https://livewellwithpain.co.uk/wp-content/uploads/2023/09/Ten-footsteps-booklet-online-v01.pdf" TargetMode="External"/><Relationship Id="rId4" Type="http://schemas.openxmlformats.org/officeDocument/2006/relationships/hyperlink" Target="https://livewellwithpain.co.uk/resources-for-people-with-pain/ten-footsteps-to-living-well-with-pai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ainconcern.org.uk/" TargetMode="External"/><Relationship Id="rId2" Type="http://schemas.openxmlformats.org/officeDocument/2006/relationships/hyperlink" Target="https://www.paintrainer.org/login-to-paintrainer/" TargetMode="External"/><Relationship Id="rId1" Type="http://schemas.openxmlformats.org/officeDocument/2006/relationships/slideLayout" Target="../slideLayouts/slideLayout2.xml"/><Relationship Id="rId5" Type="http://schemas.openxmlformats.org/officeDocument/2006/relationships/hyperlink" Target="https://www.retrainpain.org/" TargetMode="External"/><Relationship Id="rId4" Type="http://schemas.openxmlformats.org/officeDocument/2006/relationships/hyperlink" Target="https://www.paintoolkit.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hs.uk/live-well/" TargetMode="External"/><Relationship Id="rId7" Type="http://schemas.openxmlformats.org/officeDocument/2006/relationships/hyperlink" Target="https://www.thejoyapp.com/" TargetMode="External"/><Relationship Id="rId2" Type="http://schemas.openxmlformats.org/officeDocument/2006/relationships/hyperlink" Target="https://www.nhs.uk/live-well/pain/ways-to-manage-chronic-pain/" TargetMode="External"/><Relationship Id="rId1" Type="http://schemas.openxmlformats.org/officeDocument/2006/relationships/slideLayout" Target="../slideLayouts/slideLayout2.xml"/><Relationship Id="rId6" Type="http://schemas.openxmlformats.org/officeDocument/2006/relationships/hyperlink" Target="https://escape-pain.org/support-tools/escape-pain-online/" TargetMode="External"/><Relationship Id="rId5" Type="http://schemas.openxmlformats.org/officeDocument/2006/relationships/hyperlink" Target="https://escape-pain.org/" TargetMode="External"/><Relationship Id="rId4" Type="http://schemas.openxmlformats.org/officeDocument/2006/relationships/hyperlink" Target="https://www.nhsfife.org/media/0dhkipaz/pain-jigsaw-interactive3.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tamethebeast.org/#tame-the-beast" TargetMode="External"/><Relationship Id="rId2" Type="http://schemas.openxmlformats.org/officeDocument/2006/relationships/hyperlink" Target="https://www.tga.gov.au/chronic-pain-management-video-resource-brainman" TargetMode="External"/><Relationship Id="rId1" Type="http://schemas.openxmlformats.org/officeDocument/2006/relationships/slideLayout" Target="../slideLayouts/slideLayout2.xml"/><Relationship Id="rId6" Type="http://schemas.openxmlformats.org/officeDocument/2006/relationships/hyperlink" Target="https://www.bighealth.co.uk/daylight" TargetMode="External"/><Relationship Id="rId5" Type="http://schemas.openxmlformats.org/officeDocument/2006/relationships/hyperlink" Target="https://onboarding.sleepio.com/sleepio/nhs/391#1/1" TargetMode="External"/><Relationship Id="rId4" Type="http://schemas.openxmlformats.org/officeDocument/2006/relationships/hyperlink" Target="https://www.csp.org.uk/publications/10-things-you-need-know-about-your-bac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br01.safelinks.protection.outlook.com/?url=https%3A%2F%2Fwelldoncaster.uk%2Ffor-me%2Fpeer-support%2Fchronic-pain-peer-groups&amp;data=05%7C02%7Chelentaylor5%40nhs.net%7C31ba54d6768943f35b0c08dcbd416907%7C37c354b285b047f5b22207b48d774ee3%7C0%7C0%7C638593335828645358%7CUnknown%7CTWFpbGZsb3d8eyJWIjoiMC4wLjAwMDAiLCJQIjoiV2luMzIiLCJBTiI6Ik1haWwiLCJXVCI6Mn0%3D%7C0%7C%7C%7C&amp;sdata=yrhbIGAhvtyr%2FUzHWWsJMlXNkUjJSg9c6mVmT3kqOS4%3D&amp;reserved=0" TargetMode="External"/><Relationship Id="rId7" Type="http://schemas.openxmlformats.org/officeDocument/2006/relationships/hyperlink" Target="https://gbr01.safelinks.protection.outlook.com/?url=https%3A%2F%2Fgetdoncastermoving.org%2F&amp;data=05%7C02%7Chelentaylor5%40nhs.net%7C31ba54d6768943f35b0c08dcbd416907%7C37c354b285b047f5b22207b48d774ee3%7C0%7C0%7C638593335828669463%7CUnknown%7CTWFpbGZsb3d8eyJWIjoiMC4wLjAwMDAiLCJQIjoiV2luMzIiLCJBTiI6Ik1haWwiLCJXVCI6Mn0%3D%7C0%7C%7C%7C&amp;sdata=DrxIWZGbqGJ3EW0RJcHgnM9pnARLt0TWq1vcgAvYFDw%3D&amp;reserved=0" TargetMode="External"/><Relationship Id="rId2" Type="http://schemas.openxmlformats.org/officeDocument/2006/relationships/hyperlink" Target="https://gbr01.safelinks.protection.outlook.com/?url=https%3A%2F%2Fwww.dbth.nhs.uk%2Fservices%2Fpain-management-2%2F&amp;data=05%7C02%7Chelentaylor5%40nhs.net%7C31ba54d6768943f35b0c08dcbd416907%7C37c354b285b047f5b22207b48d774ee3%7C0%7C0%7C638593335828658739%7CUnknown%7CTWFpbGZsb3d8eyJWIjoiMC4wLjAwMDAiLCJQIjoiV2luMzIiLCJBTiI6Ik1haWwiLCJXVCI6Mn0%3D%7C0%7C%7C%7C&amp;sdata=%2BbxY21lH%2BnAXYzX3Agn8uH7FZBVpvvpWCyrGRDvpyOE%3D&amp;reserved=0" TargetMode="External"/><Relationship Id="rId1" Type="http://schemas.openxmlformats.org/officeDocument/2006/relationships/slideLayout" Target="../slideLayouts/slideLayout2.xml"/><Relationship Id="rId6" Type="http://schemas.openxmlformats.org/officeDocument/2006/relationships/hyperlink" Target="https://gbr01.safelinks.protection.outlook.com/?url=https%3A%2F%2Fwww.yourlifedoncaster.co.uk%2Fwellbeing&amp;data=05%7C02%7Chelentaylor5%40nhs.net%7C31ba54d6768943f35b0c08dcbd416907%7C37c354b285b047f5b22207b48d774ee3%7C0%7C0%7C638593335828687871%7CUnknown%7CTWFpbGZsb3d8eyJWIjoiMC4wLjAwMDAiLCJQIjoiV2luMzIiLCJBTiI6Ik1haWwiLCJXVCI6Mn0%3D%7C0%7C%7C%7C&amp;sdata=1awSUdBvExORscouTsQU62E3AYDlitQcIOgWsoLMJ8A%3D&amp;reserved=0" TargetMode="External"/><Relationship Id="rId5" Type="http://schemas.openxmlformats.org/officeDocument/2006/relationships/hyperlink" Target="https://gbr01.safelinks.protection.outlook.com/?url=https%3A%2F%2Fwww.yourlifedoncaster.co.uk%2Fmental-health&amp;data=05%7C02%7Chelentaylor5%40nhs.net%7C31ba54d6768943f35b0c08dcbd416907%7C37c354b285b047f5b22207b48d774ee3%7C0%7C0%7C638593335828679317%7CUnknown%7CTWFpbGZsb3d8eyJWIjoiMC4wLjAwMDAiLCJQIjoiV2luMzIiLCJBTiI6Ik1haWwiLCJXVCI6Mn0%3D%7C0%7C%7C%7C&amp;sdata=yjjqF%2BCUUFrZBVY1LwgEIaXXRmuBBXO0rl6k%2BEyxG4A%3D&amp;reserved=0" TargetMode="External"/><Relationship Id="rId4" Type="http://schemas.openxmlformats.org/officeDocument/2006/relationships/hyperlink" Target="https://talkingtherapies.rdash.nhs.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nice.org.uk/Guidance/CG150" TargetMode="External"/><Relationship Id="rId3" Type="http://schemas.openxmlformats.org/officeDocument/2006/relationships/hyperlink" Target="https://www.nice.org.uk/guidance/ng215/resources/visual-summary-before-starting-medicines-associated-with-dependence-or-withdrawal-symptoms-pdf-11018567341" TargetMode="External"/><Relationship Id="rId7" Type="http://schemas.openxmlformats.org/officeDocument/2006/relationships/hyperlink" Target="https://www.nice.org.uk/guidance/ng226"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nice.org.uk/guidance/ng59" TargetMode="External"/><Relationship Id="rId5" Type="http://schemas.openxmlformats.org/officeDocument/2006/relationships/hyperlink" Target="https://www.nice.org.uk/guidance/ng193" TargetMode="External"/><Relationship Id="rId4" Type="http://schemas.openxmlformats.org/officeDocument/2006/relationships/hyperlink" Target="https://www.nice.org.uk/guidance/ng215/resources/visual-summary-reviewing-medicines-associated-with-dependence-or-withdrawal-symptoms-pdf-11018567342"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britishpainsociety.org/static/uploads/resources/files/pain_management_after_surgery_English.pdf"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assets.publishing.service.gov.uk/media/5f6a078ed3bf7f7238f23100/Opioid-patient-safety-information-leaflet-v2-Aug2021.pdf" TargetMode="Externa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s://livewellwithpain.co.uk/wp-content/uploads/2022/09/opioid-lottery-v03.pdf"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ainkillersdontexist.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3629" y="410928"/>
            <a:ext cx="3535941" cy="116105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CDD3008C-0CA8-D38E-F79F-C9FF120310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01690"/>
            <a:ext cx="12192000" cy="2557936"/>
          </a:xfrm>
          <a:prstGeom prst="rect">
            <a:avLst/>
          </a:prstGeom>
        </p:spPr>
      </p:pic>
      <p:pic>
        <p:nvPicPr>
          <p:cNvPr id="6" name="Picture 5" descr="Icon&#10;&#10;Description automatically generated">
            <a:extLst>
              <a:ext uri="{FF2B5EF4-FFF2-40B4-BE49-F238E27FC236}">
                <a16:creationId xmlns:a16="http://schemas.microsoft.com/office/drawing/2014/main" id="{D691873B-570B-CBB6-D38C-CC7FF0B3CF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430" y="410928"/>
            <a:ext cx="1239659" cy="1161055"/>
          </a:xfrm>
          <a:prstGeom prst="rect">
            <a:avLst/>
          </a:prstGeom>
        </p:spPr>
      </p:pic>
      <p:sp>
        <p:nvSpPr>
          <p:cNvPr id="2" name="TextBox 1">
            <a:extLst>
              <a:ext uri="{FF2B5EF4-FFF2-40B4-BE49-F238E27FC236}">
                <a16:creationId xmlns:a16="http://schemas.microsoft.com/office/drawing/2014/main" id="{AED32EBF-0999-10A9-21D4-9F60CF927D7E}"/>
              </a:ext>
            </a:extLst>
          </p:cNvPr>
          <p:cNvSpPr txBox="1"/>
          <p:nvPr/>
        </p:nvSpPr>
        <p:spPr>
          <a:xfrm>
            <a:off x="392429" y="1782631"/>
            <a:ext cx="1157282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solidFill>
                  <a:srgbClr val="0072CE"/>
                </a:solidFill>
                <a:latin typeface="Arial"/>
                <a:cs typeface="Calibri"/>
              </a:rPr>
              <a:t>Resources to Support Reducing Opioid and Gabapentinoid Prescribing In Non-Cancer Pain (DIBS) – 25 September 24</a:t>
            </a:r>
          </a:p>
          <a:p>
            <a:endParaRPr lang="en-GB" sz="3200" dirty="0">
              <a:solidFill>
                <a:srgbClr val="0072CE"/>
              </a:solidFill>
              <a:latin typeface="Arial"/>
              <a:cs typeface="Calibri"/>
            </a:endParaRPr>
          </a:p>
        </p:txBody>
      </p:sp>
      <p:sp>
        <p:nvSpPr>
          <p:cNvPr id="9" name="TextBox 8">
            <a:extLst>
              <a:ext uri="{FF2B5EF4-FFF2-40B4-BE49-F238E27FC236}">
                <a16:creationId xmlns:a16="http://schemas.microsoft.com/office/drawing/2014/main" id="{2DEBA56C-A1AB-8347-C459-3821A051E2CF}"/>
              </a:ext>
            </a:extLst>
          </p:cNvPr>
          <p:cNvSpPr txBox="1"/>
          <p:nvPr/>
        </p:nvSpPr>
        <p:spPr>
          <a:xfrm>
            <a:off x="505162" y="3034422"/>
            <a:ext cx="9766179" cy="2323713"/>
          </a:xfrm>
          <a:prstGeom prst="rect">
            <a:avLst/>
          </a:prstGeom>
          <a:noFill/>
        </p:spPr>
        <p:txBody>
          <a:bodyPr wrap="square" rtlCol="0">
            <a:spAutoFit/>
          </a:bodyPr>
          <a:lstStyle/>
          <a:p>
            <a:r>
              <a:rPr lang="en-GB" sz="2800" dirty="0"/>
              <a:t>Helen Taylor</a:t>
            </a:r>
          </a:p>
          <a:p>
            <a:pPr>
              <a:spcAft>
                <a:spcPts val="600"/>
              </a:spcAft>
            </a:pPr>
            <a:r>
              <a:rPr lang="en-GB" sz="2800" dirty="0"/>
              <a:t>Medicines Optimisation Team, Sheffield Place</a:t>
            </a:r>
          </a:p>
          <a:p>
            <a:r>
              <a:rPr lang="en-GB" sz="2800" i="1" dirty="0"/>
              <a:t>Various Pain Support websites have been shared in these slides. </a:t>
            </a:r>
          </a:p>
          <a:p>
            <a:r>
              <a:rPr lang="en-GB" sz="2800" i="1" dirty="0"/>
              <a:t>SY ICB is not responsible for their content</a:t>
            </a:r>
            <a:r>
              <a:rPr lang="en-GB" sz="2800" dirty="0"/>
              <a:t>. </a:t>
            </a:r>
          </a:p>
          <a:p>
            <a:endParaRPr lang="en-GB" sz="2800" dirty="0"/>
          </a:p>
        </p:txBody>
      </p:sp>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7D30-AB96-954A-1BAE-4B635F923BB1}"/>
              </a:ext>
            </a:extLst>
          </p:cNvPr>
          <p:cNvSpPr>
            <a:spLocks noGrp="1"/>
          </p:cNvSpPr>
          <p:nvPr>
            <p:ph type="title"/>
          </p:nvPr>
        </p:nvSpPr>
        <p:spPr>
          <a:xfrm>
            <a:off x="700413" y="89552"/>
            <a:ext cx="10515600" cy="1325563"/>
          </a:xfrm>
        </p:spPr>
        <p:txBody>
          <a:bodyPr/>
          <a:lstStyle/>
          <a:p>
            <a:r>
              <a:rPr lang="en-GB" sz="3600" b="1" dirty="0">
                <a:solidFill>
                  <a:schemeClr val="accent1"/>
                </a:solidFill>
                <a:latin typeface="+mn-lt"/>
              </a:rPr>
              <a:t>PrescQipp – requires log-in. Clinicians across SY can register. </a:t>
            </a:r>
            <a:r>
              <a:rPr lang="en-GB" sz="3600" b="1" dirty="0">
                <a:solidFill>
                  <a:schemeClr val="accent1"/>
                </a:solidFill>
                <a:latin typeface="+mn-lt"/>
                <a:hlinkClick r:id="rId2"/>
              </a:rPr>
              <a:t>https://www.prescqipp.info/</a:t>
            </a:r>
            <a:r>
              <a:rPr lang="en-GB" sz="3600" b="1" dirty="0">
                <a:solidFill>
                  <a:schemeClr val="accent1"/>
                </a:solidFill>
                <a:latin typeface="+mn-lt"/>
              </a:rPr>
              <a:t> </a:t>
            </a:r>
            <a:br>
              <a:rPr lang="en-GB" sz="3600" b="1" dirty="0">
                <a:solidFill>
                  <a:schemeClr val="accent1"/>
                </a:solidFill>
                <a:latin typeface="+mn-lt"/>
              </a:rPr>
            </a:br>
            <a:r>
              <a:rPr lang="en-GB" sz="2800" b="1" dirty="0">
                <a:solidFill>
                  <a:schemeClr val="accent1"/>
                </a:solidFill>
                <a:latin typeface="+mn-lt"/>
              </a:rPr>
              <a:t>Bulletin 284: Chronic pain and Bulletin 336. Reducing opioid prescribing in chronic pain</a:t>
            </a:r>
          </a:p>
        </p:txBody>
      </p:sp>
      <p:sp>
        <p:nvSpPr>
          <p:cNvPr id="3" name="Content Placeholder 2">
            <a:extLst>
              <a:ext uri="{FF2B5EF4-FFF2-40B4-BE49-F238E27FC236}">
                <a16:creationId xmlns:a16="http://schemas.microsoft.com/office/drawing/2014/main" id="{7C179D21-8949-1FE9-1B47-EAFD54B10837}"/>
              </a:ext>
            </a:extLst>
          </p:cNvPr>
          <p:cNvSpPr>
            <a:spLocks noGrp="1"/>
          </p:cNvSpPr>
          <p:nvPr>
            <p:ph idx="1"/>
          </p:nvPr>
        </p:nvSpPr>
        <p:spPr>
          <a:xfrm>
            <a:off x="700413" y="2028890"/>
            <a:ext cx="10515600" cy="4351338"/>
          </a:xfrm>
        </p:spPr>
        <p:txBody>
          <a:bodyPr/>
          <a:lstStyle/>
          <a:p>
            <a:pPr marL="0" indent="0">
              <a:lnSpc>
                <a:spcPct val="107000"/>
              </a:lnSpc>
              <a:spcAft>
                <a:spcPts val="800"/>
              </a:spcAft>
              <a:buNone/>
            </a:pPr>
            <a:r>
              <a:rPr lang="en-GB"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Attachment 4 – Text message template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Dear </a:t>
            </a:r>
            <a:r>
              <a:rPr lang="en-GB" sz="20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[Title] [Surname]</a:t>
            </a: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 have been prescribed a type of medicine called an opioid. For more information on opioids there is a factsheet available here: </a:t>
            </a:r>
            <a:r>
              <a:rPr lang="en-GB" sz="20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&lt;ADD LINK TO FACTSHEET&gt;</a:t>
            </a: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factsheet includes information on what opioids are, how to take opioids, what are the possible side effects, risks and benefits, information on addiction and how to stop taking opioids.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The factsheet also has information on taking opioids during pregnancy, how alcohol affects them and driving whilst taking opioids.   There are links to additional information and support groups.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002601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3606C-0DB2-1661-ACBE-74101FBF49BD}"/>
              </a:ext>
            </a:extLst>
          </p:cNvPr>
          <p:cNvSpPr>
            <a:spLocks noGrp="1"/>
          </p:cNvSpPr>
          <p:nvPr>
            <p:ph type="title"/>
          </p:nvPr>
        </p:nvSpPr>
        <p:spPr/>
        <p:txBody>
          <a:bodyPr/>
          <a:lstStyle/>
          <a:p>
            <a:r>
              <a:rPr lang="en-GB" sz="3200" dirty="0">
                <a:latin typeface="+mn-lt"/>
                <a:hlinkClick r:id="rId3"/>
              </a:rPr>
              <a:t>prescqipp.info/umbraco/surface/authorisedmediasurface/index?url=%2fmedia%2fa4sh2n4c%2f7444_opioid_awareness_actor-video-1080p-1.mp4</a:t>
            </a:r>
            <a:br>
              <a:rPr lang="en-GB" dirty="0"/>
            </a:br>
            <a:endParaRPr lang="en-GB" dirty="0"/>
          </a:p>
        </p:txBody>
      </p:sp>
      <p:pic>
        <p:nvPicPr>
          <p:cNvPr id="5" name="Content Placeholder 4">
            <a:extLst>
              <a:ext uri="{FF2B5EF4-FFF2-40B4-BE49-F238E27FC236}">
                <a16:creationId xmlns:a16="http://schemas.microsoft.com/office/drawing/2014/main" id="{D0EE5A42-C219-1CA3-8111-59C42993CB55}"/>
              </a:ext>
            </a:extLst>
          </p:cNvPr>
          <p:cNvPicPr>
            <a:picLocks noGrp="1" noChangeAspect="1"/>
          </p:cNvPicPr>
          <p:nvPr>
            <p:ph idx="1"/>
          </p:nvPr>
        </p:nvPicPr>
        <p:blipFill>
          <a:blip r:embed="rId4"/>
          <a:stretch>
            <a:fillRect/>
          </a:stretch>
        </p:blipFill>
        <p:spPr>
          <a:xfrm>
            <a:off x="838200" y="2242790"/>
            <a:ext cx="6035055" cy="3032125"/>
          </a:xfrm>
        </p:spPr>
      </p:pic>
    </p:spTree>
    <p:extLst>
      <p:ext uri="{BB962C8B-B14F-4D97-AF65-F5344CB8AC3E}">
        <p14:creationId xmlns:p14="http://schemas.microsoft.com/office/powerpoint/2010/main" val="3349889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D96A90-7B2B-E471-6B54-10A0BBC089B9}"/>
              </a:ext>
            </a:extLst>
          </p:cNvPr>
          <p:cNvSpPr>
            <a:spLocks noGrp="1"/>
          </p:cNvSpPr>
          <p:nvPr>
            <p:ph idx="1"/>
          </p:nvPr>
        </p:nvSpPr>
        <p:spPr>
          <a:xfrm>
            <a:off x="487471" y="335028"/>
            <a:ext cx="10515600" cy="4351338"/>
          </a:xfrm>
        </p:spPr>
        <p:txBody>
          <a:bodyPr/>
          <a:lstStyle/>
          <a:p>
            <a:pPr marL="0" indent="0">
              <a:lnSpc>
                <a:spcPct val="107000"/>
              </a:lnSpc>
              <a:spcAft>
                <a:spcPts val="800"/>
              </a:spcAft>
              <a:buNone/>
            </a:pPr>
            <a:r>
              <a:rPr lang="en-GB" sz="2800" b="1" dirty="0">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PrescQipp: Opioid review message</a:t>
            </a:r>
            <a:endParaRPr lang="en-GB" sz="2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Dear </a:t>
            </a:r>
            <a:r>
              <a:rPr lang="en-GB"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[Title] [Surname]</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 are reviewing your current pain relief. In long term pain, using pain relievers called opioids, for more than a few months, has not been shown to be helpful. Your </a:t>
            </a:r>
            <a:r>
              <a:rPr lang="en-GB" sz="1800" dirty="0">
                <a:solidFill>
                  <a:srgbClr val="000000"/>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X tablet</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is an opioid.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Your body can stop sensing the pain-relieving effect, this is called opioid tolerance. It can be an early warning sign that you are at risk of becoming addicted to your medicine.</a:t>
            </a:r>
            <a:r>
              <a:rPr lang="en-GB" sz="1800" dirty="0">
                <a:solidFill>
                  <a:srgbClr val="00B05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Opioids can also cause short and long term side effects, such as constipation,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r</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educed fertility, low sex drive, irregular periods, erectile dysfunction in men, reduced ability to fight infection, increased levels of pain known as opioid induced hyperalgesia, increased falls and fractures, depression and fatigue, etc.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 have been taking your opioid medicine for a long time, do not stop taking it suddenly, this may cause unpleasant withdrawal side effects. It is important to get the right help and support when you are ready to stop taking your medicine.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Please make an appointment with your GP, nurse or clinical pharmacist to talk about the next steps.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38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B760-E731-3161-FAE1-9C7AB8EEB8EC}"/>
              </a:ext>
            </a:extLst>
          </p:cNvPr>
          <p:cNvSpPr>
            <a:spLocks noGrp="1"/>
          </p:cNvSpPr>
          <p:nvPr>
            <p:ph type="title"/>
          </p:nvPr>
        </p:nvSpPr>
        <p:spPr/>
        <p:txBody>
          <a:bodyPr/>
          <a:lstStyle/>
          <a:p>
            <a:r>
              <a:rPr lang="en-GB" b="1" dirty="0">
                <a:solidFill>
                  <a:schemeClr val="accent1"/>
                </a:solidFill>
                <a:latin typeface="+mn-lt"/>
              </a:rPr>
              <a:t>SY Opioid Prescribing Resource will be shared shortly</a:t>
            </a:r>
          </a:p>
        </p:txBody>
      </p:sp>
      <p:sp>
        <p:nvSpPr>
          <p:cNvPr id="3" name="Content Placeholder 2">
            <a:extLst>
              <a:ext uri="{FF2B5EF4-FFF2-40B4-BE49-F238E27FC236}">
                <a16:creationId xmlns:a16="http://schemas.microsoft.com/office/drawing/2014/main" id="{27A82501-987A-AA17-0F66-A15AE966410C}"/>
              </a:ext>
            </a:extLst>
          </p:cNvPr>
          <p:cNvSpPr>
            <a:spLocks noGrp="1"/>
          </p:cNvSpPr>
          <p:nvPr>
            <p:ph idx="1"/>
          </p:nvPr>
        </p:nvSpPr>
        <p:spPr>
          <a:xfrm>
            <a:off x="838200" y="1149220"/>
            <a:ext cx="10515600" cy="4351338"/>
          </a:xfrm>
        </p:spPr>
        <p:txBody>
          <a:bodyPr/>
          <a:lstStyle/>
          <a:p>
            <a:pPr marL="0" indent="0">
              <a:buNone/>
            </a:pPr>
            <a:endParaRPr lang="en-GB" b="1" dirty="0"/>
          </a:p>
          <a:p>
            <a:pPr marL="0" indent="0">
              <a:buNone/>
            </a:pPr>
            <a:r>
              <a:rPr lang="en-GB" b="1" dirty="0"/>
              <a:t>Key message in-line with FPM Opioids Aware: To keep withdrawal symptoms to a minimum</a:t>
            </a:r>
            <a:r>
              <a:rPr lang="en-GB" dirty="0"/>
              <a:t>:</a:t>
            </a:r>
          </a:p>
          <a:p>
            <a:r>
              <a:rPr lang="en-GB" dirty="0"/>
              <a:t>A decrease by 10% of original dose every 1-2 weeks is usually well tolerated. Individualise, and involve patient in decision.</a:t>
            </a:r>
          </a:p>
          <a:p>
            <a:r>
              <a:rPr lang="en-GB" dirty="0"/>
              <a:t>Can be slower or with smaller reductions. A decrease of 10% every 2-4 weeks may be better tolerated. </a:t>
            </a:r>
          </a:p>
          <a:p>
            <a:r>
              <a:rPr lang="en-GB" dirty="0"/>
              <a:t>Some patients will need space to acclimatise to the new dose so the dose change may be delayed.</a:t>
            </a:r>
          </a:p>
          <a:p>
            <a:pPr marL="0" indent="0" algn="ctr">
              <a:buNone/>
            </a:pPr>
            <a:r>
              <a:rPr lang="en-GB" b="1" dirty="0"/>
              <a:t>Individual Tapering Plans for</a:t>
            </a:r>
          </a:p>
          <a:p>
            <a:pPr marL="0" indent="0" algn="ctr">
              <a:buNone/>
            </a:pPr>
            <a:r>
              <a:rPr lang="en-GB" b="1" dirty="0"/>
              <a:t>Codeine, Morphine, Oxycodone, TD fentanyl and TD Buprenorphine</a:t>
            </a:r>
          </a:p>
        </p:txBody>
      </p:sp>
    </p:spTree>
    <p:extLst>
      <p:ext uri="{BB962C8B-B14F-4D97-AF65-F5344CB8AC3E}">
        <p14:creationId xmlns:p14="http://schemas.microsoft.com/office/powerpoint/2010/main" val="3196873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19C03-6F7A-8BB4-D42E-2A5D2149ECBA}"/>
              </a:ext>
            </a:extLst>
          </p:cNvPr>
          <p:cNvSpPr>
            <a:spLocks noGrp="1"/>
          </p:cNvSpPr>
          <p:nvPr>
            <p:ph type="title"/>
          </p:nvPr>
        </p:nvSpPr>
        <p:spPr/>
        <p:txBody>
          <a:bodyPr/>
          <a:lstStyle/>
          <a:p>
            <a:br>
              <a:rPr lang="en-GB" dirty="0"/>
            </a:br>
            <a:endParaRPr lang="en-GB" dirty="0"/>
          </a:p>
        </p:txBody>
      </p:sp>
      <p:sp>
        <p:nvSpPr>
          <p:cNvPr id="4" name="Content Placeholder 2">
            <a:extLst>
              <a:ext uri="{FF2B5EF4-FFF2-40B4-BE49-F238E27FC236}">
                <a16:creationId xmlns:a16="http://schemas.microsoft.com/office/drawing/2014/main" id="{3B4EBFFB-7986-8161-E7E5-C410DC9D0D44}"/>
              </a:ext>
            </a:extLst>
          </p:cNvPr>
          <p:cNvSpPr>
            <a:spLocks noGrp="1"/>
          </p:cNvSpPr>
          <p:nvPr>
            <p:ph idx="1"/>
          </p:nvPr>
        </p:nvSpPr>
        <p:spPr>
          <a:xfrm>
            <a:off x="739036" y="1197476"/>
            <a:ext cx="10515600" cy="4351337"/>
          </a:xfrm>
        </p:spPr>
        <p:txBody>
          <a:bodyPr/>
          <a:lstStyle/>
          <a:p>
            <a:r>
              <a:rPr lang="en-GB" dirty="0">
                <a:hlinkClick r:id="rId3"/>
              </a:rPr>
              <a:t>SYICB_Position_Statement_on_the_Prescribing_of_Gabapentinoids_V1.0.pdf (syics.co.uk)</a:t>
            </a:r>
            <a:endParaRPr lang="en-GB" dirty="0"/>
          </a:p>
          <a:p>
            <a:pPr>
              <a:spcBef>
                <a:spcPts val="0"/>
              </a:spcBef>
            </a:pPr>
            <a:r>
              <a:rPr lang="en-GB" dirty="0"/>
              <a:t>Consider where there is a lack of evidence or where there is more risk.</a:t>
            </a:r>
          </a:p>
          <a:p>
            <a:pPr>
              <a:spcBef>
                <a:spcPts val="0"/>
              </a:spcBef>
            </a:pPr>
            <a:r>
              <a:rPr lang="en-GB" dirty="0"/>
              <a:t>Prescribing gabapentinoids for non-neuropathic chronic pain (including low back pain) and sciatica is not recommended due to limited evidence. </a:t>
            </a:r>
          </a:p>
          <a:p>
            <a:pPr>
              <a:spcBef>
                <a:spcPts val="0"/>
              </a:spcBef>
            </a:pPr>
            <a:r>
              <a:rPr lang="en-GB" dirty="0"/>
              <a:t>Patients already taking gabapentinoids for these indications should be reviewed with a plan to taper and stop as able.</a:t>
            </a:r>
          </a:p>
          <a:p>
            <a:r>
              <a:rPr lang="en-GB" dirty="0">
                <a:hlinkClick r:id="rId4"/>
              </a:rPr>
              <a:t>Gabapentinoid_deprescribing.pdf (sheffieldccg.nhs.uk)</a:t>
            </a:r>
            <a:endParaRPr lang="en-GB" dirty="0"/>
          </a:p>
          <a:p>
            <a:r>
              <a:rPr lang="en-GB" dirty="0">
                <a:hlinkClick r:id="rId5"/>
              </a:rPr>
              <a:t>Stopping_pregabalin_PIL.pdf (sheffieldccg.nhs.uk)</a:t>
            </a:r>
            <a:endParaRPr lang="en-GB" dirty="0"/>
          </a:p>
          <a:p>
            <a:r>
              <a:rPr lang="en-GB" dirty="0">
                <a:hlinkClick r:id="rId6"/>
              </a:rPr>
              <a:t>Stopping_gabapentin_PIL.pdf (sheffieldccg.nhs.uk)</a:t>
            </a:r>
            <a:endParaRPr lang="en-GB" dirty="0"/>
          </a:p>
        </p:txBody>
      </p:sp>
      <p:sp>
        <p:nvSpPr>
          <p:cNvPr id="6" name="Title 1">
            <a:extLst>
              <a:ext uri="{FF2B5EF4-FFF2-40B4-BE49-F238E27FC236}">
                <a16:creationId xmlns:a16="http://schemas.microsoft.com/office/drawing/2014/main" id="{FBB44D29-7FC3-7A57-CCE1-0275AEE7D8FD}"/>
              </a:ext>
            </a:extLst>
          </p:cNvPr>
          <p:cNvSpPr txBox="1">
            <a:spLocks/>
          </p:cNvSpPr>
          <p:nvPr/>
        </p:nvSpPr>
        <p:spPr>
          <a:xfrm>
            <a:off x="414402" y="36512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err="1">
                <a:solidFill>
                  <a:schemeClr val="accent1"/>
                </a:solidFill>
                <a:latin typeface="+mn-lt"/>
              </a:rPr>
              <a:t>Gabapentinoids</a:t>
            </a:r>
            <a:r>
              <a:rPr lang="en-GB" b="1" dirty="0">
                <a:solidFill>
                  <a:schemeClr val="accent1"/>
                </a:solidFill>
                <a:latin typeface="+mn-lt"/>
              </a:rPr>
              <a:t>:</a:t>
            </a:r>
          </a:p>
        </p:txBody>
      </p:sp>
    </p:spTree>
    <p:extLst>
      <p:ext uri="{BB962C8B-B14F-4D97-AF65-F5344CB8AC3E}">
        <p14:creationId xmlns:p14="http://schemas.microsoft.com/office/powerpoint/2010/main" val="527137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85E7-B798-99C5-D490-2BC17452CEF0}"/>
              </a:ext>
            </a:extLst>
          </p:cNvPr>
          <p:cNvSpPr>
            <a:spLocks noGrp="1"/>
          </p:cNvSpPr>
          <p:nvPr>
            <p:ph type="title"/>
          </p:nvPr>
        </p:nvSpPr>
        <p:spPr>
          <a:xfrm>
            <a:off x="838200" y="365125"/>
            <a:ext cx="1726121" cy="1325563"/>
          </a:xfrm>
        </p:spPr>
        <p:txBody>
          <a:bodyPr/>
          <a:lstStyle/>
          <a:p>
            <a:r>
              <a:rPr lang="en-GB" sz="2000" dirty="0">
                <a:hlinkClick r:id="rId2"/>
              </a:rPr>
              <a:t>https://livewellwithpain.co.uk/wp-content/uploads/2022/09/ask-yourself-leaflet.pdf</a:t>
            </a:r>
            <a:br>
              <a:rPr lang="en-GB" sz="2000" dirty="0"/>
            </a:br>
            <a:endParaRPr lang="en-GB" sz="2000" dirty="0"/>
          </a:p>
        </p:txBody>
      </p:sp>
      <p:pic>
        <p:nvPicPr>
          <p:cNvPr id="5" name="Content Placeholder 4">
            <a:extLst>
              <a:ext uri="{FF2B5EF4-FFF2-40B4-BE49-F238E27FC236}">
                <a16:creationId xmlns:a16="http://schemas.microsoft.com/office/drawing/2014/main" id="{0AA49545-5724-45DD-AF32-55F08AEBD2DE}"/>
              </a:ext>
            </a:extLst>
          </p:cNvPr>
          <p:cNvPicPr>
            <a:picLocks noGrp="1" noChangeAspect="1"/>
          </p:cNvPicPr>
          <p:nvPr>
            <p:ph idx="1"/>
          </p:nvPr>
        </p:nvPicPr>
        <p:blipFill>
          <a:blip r:embed="rId3"/>
          <a:stretch>
            <a:fillRect/>
          </a:stretch>
        </p:blipFill>
        <p:spPr>
          <a:xfrm>
            <a:off x="2564321" y="261150"/>
            <a:ext cx="4913717" cy="6633098"/>
          </a:xfrm>
        </p:spPr>
      </p:pic>
      <p:pic>
        <p:nvPicPr>
          <p:cNvPr id="7" name="Picture 6">
            <a:extLst>
              <a:ext uri="{FF2B5EF4-FFF2-40B4-BE49-F238E27FC236}">
                <a16:creationId xmlns:a16="http://schemas.microsoft.com/office/drawing/2014/main" id="{158C31A6-72B5-4293-2C09-663DD2E8BD86}"/>
              </a:ext>
            </a:extLst>
          </p:cNvPr>
          <p:cNvPicPr>
            <a:picLocks noChangeAspect="1"/>
          </p:cNvPicPr>
          <p:nvPr/>
        </p:nvPicPr>
        <p:blipFill>
          <a:blip r:embed="rId4"/>
          <a:stretch>
            <a:fillRect/>
          </a:stretch>
        </p:blipFill>
        <p:spPr>
          <a:xfrm>
            <a:off x="6588690" y="588724"/>
            <a:ext cx="4913717" cy="6426272"/>
          </a:xfrm>
          <a:prstGeom prst="rect">
            <a:avLst/>
          </a:prstGeom>
        </p:spPr>
      </p:pic>
    </p:spTree>
    <p:extLst>
      <p:ext uri="{BB962C8B-B14F-4D97-AF65-F5344CB8AC3E}">
        <p14:creationId xmlns:p14="http://schemas.microsoft.com/office/powerpoint/2010/main" val="4144252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1FFE-C39E-DFF9-5850-C1D9ABAC21C2}"/>
              </a:ext>
            </a:extLst>
          </p:cNvPr>
          <p:cNvSpPr>
            <a:spLocks noGrp="1"/>
          </p:cNvSpPr>
          <p:nvPr>
            <p:ph type="title"/>
          </p:nvPr>
        </p:nvSpPr>
        <p:spPr>
          <a:xfrm>
            <a:off x="838200" y="365125"/>
            <a:ext cx="10515600" cy="762217"/>
          </a:xfrm>
        </p:spPr>
        <p:txBody>
          <a:bodyPr/>
          <a:lstStyle/>
          <a:p>
            <a:r>
              <a:rPr lang="en-GB" sz="3600" b="1" dirty="0">
                <a:solidFill>
                  <a:schemeClr val="accent1"/>
                </a:solidFill>
                <a:latin typeface="+mn-lt"/>
              </a:rPr>
              <a:t>Resources to share with patients</a:t>
            </a:r>
          </a:p>
        </p:txBody>
      </p:sp>
      <p:sp>
        <p:nvSpPr>
          <p:cNvPr id="3" name="Content Placeholder 2">
            <a:extLst>
              <a:ext uri="{FF2B5EF4-FFF2-40B4-BE49-F238E27FC236}">
                <a16:creationId xmlns:a16="http://schemas.microsoft.com/office/drawing/2014/main" id="{5B82E0F8-30AF-52E9-3942-854C9F26575C}"/>
              </a:ext>
            </a:extLst>
          </p:cNvPr>
          <p:cNvSpPr>
            <a:spLocks noGrp="1"/>
          </p:cNvSpPr>
          <p:nvPr>
            <p:ph idx="1"/>
          </p:nvPr>
        </p:nvSpPr>
        <p:spPr>
          <a:xfrm>
            <a:off x="838200" y="1127342"/>
            <a:ext cx="10515600" cy="4351338"/>
          </a:xfrm>
        </p:spPr>
        <p:txBody>
          <a:bodyPr/>
          <a:lstStyle/>
          <a:p>
            <a:pPr>
              <a:lnSpc>
                <a:spcPct val="107000"/>
              </a:lnSpc>
              <a:spcAft>
                <a:spcPts val="800"/>
              </a:spcAft>
            </a:pPr>
            <a:r>
              <a:rPr lang="en-GB" sz="2200" b="1" kern="100" dirty="0">
                <a:effectLst/>
                <a:latin typeface="Arial" panose="020B0604020202020204" pitchFamily="34" charset="0"/>
                <a:ea typeface="Calibri" panose="020F0502020204030204" pitchFamily="34" charset="0"/>
                <a:cs typeface="Arial" panose="020B0604020202020204" pitchFamily="34" charset="0"/>
              </a:rPr>
              <a:t>My Live Well with Pain website: </a:t>
            </a:r>
            <a:r>
              <a:rPr lang="en-GB" sz="2200" kern="100" dirty="0">
                <a:effectLst/>
                <a:latin typeface="Arial" panose="020B0604020202020204" pitchFamily="34" charset="0"/>
                <a:ea typeface="Calibri" panose="020F0502020204030204" pitchFamily="34" charset="0"/>
                <a:cs typeface="Arial" panose="020B0604020202020204" pitchFamily="34" charset="0"/>
              </a:rPr>
              <a:t>Lots of resources to help you learn skills for managing your pain, including: Ten Footsteps towards supporting you to live well with pain.  Visit: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https://livewellwithpain.co.uk/</a:t>
            </a:r>
            <a:r>
              <a:rPr lang="en-GB" sz="2200" kern="100" dirty="0">
                <a:effectLst/>
                <a:latin typeface="Arial" panose="020B0604020202020204" pitchFamily="34" charset="0"/>
                <a:ea typeface="Calibri" panose="020F0502020204030204" pitchFamily="34" charset="0"/>
                <a:cs typeface="Arial" panose="020B0604020202020204" pitchFamily="34" charset="0"/>
              </a:rPr>
              <a:t>. Ten Footsteps Programme (information on what it includes:</a:t>
            </a:r>
            <a:r>
              <a:rPr lang="en-GB" sz="2200" kern="100" dirty="0">
                <a:effectLst/>
                <a:latin typeface="Calibri" panose="020F0502020204030204" pitchFamily="34" charset="0"/>
                <a:ea typeface="Calibri" panose="020F0502020204030204" pitchFamily="34" charset="0"/>
                <a:cs typeface="Arial" panose="020B0604020202020204" pitchFamily="34" charset="0"/>
              </a:rPr>
              <a:t>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https://livewellwithpain.co.uk/ten-footsteps-programme/</a:t>
            </a:r>
            <a:r>
              <a:rPr lang="en-GB" sz="2200" kern="100" dirty="0">
                <a:effectLst/>
                <a:latin typeface="Arial" panose="020B0604020202020204" pitchFamily="34" charset="0"/>
                <a:ea typeface="Calibri" panose="020F0502020204030204" pitchFamily="34" charset="0"/>
                <a:cs typeface="Arial" panose="020B0604020202020204" pitchFamily="34" charset="0"/>
              </a:rPr>
              <a:t>) and available as an online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interactive guide</a:t>
            </a:r>
            <a:r>
              <a:rPr lang="en-GB" sz="2200" kern="100" dirty="0">
                <a:effectLst/>
                <a:latin typeface="Arial" panose="020B0604020202020204" pitchFamily="34" charset="0"/>
                <a:ea typeface="Calibri" panose="020F0502020204030204" pitchFamily="34" charset="0"/>
                <a:cs typeface="Arial" panose="020B0604020202020204" pitchFamily="34" charset="0"/>
              </a:rPr>
              <a:t> or a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leaflet</a:t>
            </a:r>
            <a:r>
              <a:rPr lang="en-GB" sz="2200" kern="100" dirty="0">
                <a:effectLst/>
                <a:latin typeface="Arial" panose="020B0604020202020204" pitchFamily="34" charset="0"/>
                <a:ea typeface="Calibri" panose="020F0502020204030204" pitchFamily="34" charset="0"/>
                <a:cs typeface="Arial" panose="020B0604020202020204" pitchFamily="34" charset="0"/>
              </a:rPr>
              <a:t>. </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200" b="1" kern="100" dirty="0">
                <a:effectLst/>
                <a:latin typeface="Arial" panose="020B0604020202020204" pitchFamily="34" charset="0"/>
                <a:ea typeface="Calibri" panose="020F0502020204030204" pitchFamily="34" charset="0"/>
                <a:cs typeface="Arial" panose="020B0604020202020204" pitchFamily="34" charset="0"/>
              </a:rPr>
              <a:t>Flippin’ Pain website: </a:t>
            </a:r>
            <a:r>
              <a:rPr lang="en-GB" sz="2200" kern="100" dirty="0">
                <a:effectLst/>
                <a:latin typeface="Arial" panose="020B0604020202020204" pitchFamily="34" charset="0"/>
                <a:ea typeface="Calibri" panose="020F0502020204030204" pitchFamily="34" charset="0"/>
                <a:cs typeface="Arial" panose="020B0604020202020204" pitchFamily="34" charset="0"/>
              </a:rPr>
              <a:t>Flippin’ Pain™ is a public health campaign with a clear goal: to change the way we think about, talk about and treat persistent pain. Flippin’ your understanding of pain could change the lives of you and your loved ones forever. Visit: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https://www.flippinpain.co.uk/</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727775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DD8668-E618-461B-7C3D-E598C7B0D2E0}"/>
              </a:ext>
            </a:extLst>
          </p:cNvPr>
          <p:cNvSpPr>
            <a:spLocks noGrp="1"/>
          </p:cNvSpPr>
          <p:nvPr>
            <p:ph idx="1"/>
          </p:nvPr>
        </p:nvSpPr>
        <p:spPr>
          <a:xfrm>
            <a:off x="687888" y="284923"/>
            <a:ext cx="10515600" cy="4351338"/>
          </a:xfrm>
        </p:spPr>
        <p:txBody>
          <a:bodyPr/>
          <a:lstStyle/>
          <a:p>
            <a:pPr>
              <a:lnSpc>
                <a:spcPct val="107000"/>
              </a:lnSpc>
              <a:spcAft>
                <a:spcPts val="800"/>
              </a:spcAft>
            </a:pPr>
            <a:r>
              <a:rPr lang="en-GB" sz="2200" b="1" kern="100" dirty="0">
                <a:effectLst/>
                <a:latin typeface="Arial" panose="020B0604020202020204" pitchFamily="34" charset="0"/>
                <a:ea typeface="Calibri" panose="020F0502020204030204" pitchFamily="34" charset="0"/>
                <a:cs typeface="Arial" panose="020B0604020202020204" pitchFamily="34" charset="0"/>
              </a:rPr>
              <a:t>Pain Trainer: </a:t>
            </a:r>
            <a:r>
              <a:rPr lang="en-GB" sz="2200" kern="100" dirty="0">
                <a:effectLst/>
                <a:latin typeface="Arial" panose="020B0604020202020204" pitchFamily="34" charset="0"/>
                <a:ea typeface="Calibri" panose="020F0502020204030204" pitchFamily="34" charset="0"/>
                <a:cs typeface="Arial" panose="020B0604020202020204" pitchFamily="34" charset="0"/>
              </a:rPr>
              <a:t>This is an online free Pain Management Programme from Australia that helps teach you effective strategies to manage your pain. Visit: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https://www.paintrainer.org/login-to-paintrainer/</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200" b="1" kern="100" dirty="0">
                <a:effectLst/>
                <a:latin typeface="Arial" panose="020B0604020202020204" pitchFamily="34" charset="0"/>
                <a:ea typeface="Calibri" panose="020F0502020204030204" pitchFamily="34" charset="0"/>
                <a:cs typeface="Arial" panose="020B0604020202020204" pitchFamily="34" charset="0"/>
              </a:rPr>
              <a:t>Pain Concern: </a:t>
            </a:r>
            <a:r>
              <a:rPr lang="en-GB" sz="2200" kern="100" dirty="0">
                <a:effectLst/>
                <a:latin typeface="Arial" panose="020B0604020202020204" pitchFamily="34" charset="0"/>
                <a:ea typeface="Calibri" panose="020F0502020204030204" pitchFamily="34" charset="0"/>
                <a:cs typeface="Arial" panose="020B0604020202020204" pitchFamily="34" charset="0"/>
              </a:rPr>
              <a:t>This offers resources to support and inform people living with pain, including a: helpline; network forum; radio channel called Airing Pain; and a Self-Management Navigator Tool which can help you to recognise all the different ways in which pain affects you. Visit: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https://painconcern.org.uk/</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200" b="1" kern="100" dirty="0">
                <a:effectLst/>
                <a:latin typeface="Arial" panose="020B0604020202020204" pitchFamily="34" charset="0"/>
                <a:ea typeface="Calibri" panose="020F0502020204030204" pitchFamily="34" charset="0"/>
                <a:cs typeface="Arial" panose="020B0604020202020204" pitchFamily="34" charset="0"/>
              </a:rPr>
              <a:t>The Pain Toolkit: </a:t>
            </a:r>
            <a:r>
              <a:rPr lang="en-GB" sz="2200" kern="100" dirty="0">
                <a:effectLst/>
                <a:latin typeface="Arial" panose="020B0604020202020204" pitchFamily="34" charset="0"/>
                <a:ea typeface="Calibri" panose="020F0502020204030204" pitchFamily="34" charset="0"/>
                <a:cs typeface="Arial" panose="020B0604020202020204" pitchFamily="34" charset="0"/>
              </a:rPr>
              <a:t>Pain self-management is about learning new and using old skills and trying them out to see what works for you. Visit: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https://www.paintoolkit.org/</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200" b="1" kern="100" dirty="0">
                <a:effectLst/>
                <a:latin typeface="Arial" panose="020B0604020202020204" pitchFamily="34" charset="0"/>
                <a:ea typeface="Calibri" panose="020F0502020204030204" pitchFamily="34" charset="0"/>
                <a:cs typeface="Arial" panose="020B0604020202020204" pitchFamily="34" charset="0"/>
              </a:rPr>
              <a:t>Retrain Pain: </a:t>
            </a:r>
            <a:r>
              <a:rPr lang="en-GB" sz="2200" kern="100" dirty="0">
                <a:effectLst/>
                <a:latin typeface="Arial" panose="020B0604020202020204" pitchFamily="34" charset="0"/>
                <a:ea typeface="Calibri" panose="020F0502020204030204" pitchFamily="34" charset="0"/>
                <a:cs typeface="Arial" panose="020B0604020202020204" pitchFamily="34" charset="0"/>
              </a:rPr>
              <a:t>Short 1 min videos on pain, mind and goals, sleep, medication and relationships. Available in 23 different languages. Visit: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https://www.retrainpain.org/</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92701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0F9FD8-C7AC-AC59-E4E6-D7928F8EF569}"/>
              </a:ext>
            </a:extLst>
          </p:cNvPr>
          <p:cNvSpPr>
            <a:spLocks noGrp="1"/>
          </p:cNvSpPr>
          <p:nvPr>
            <p:ph idx="1"/>
          </p:nvPr>
        </p:nvSpPr>
        <p:spPr>
          <a:xfrm>
            <a:off x="512523" y="422710"/>
            <a:ext cx="10515600" cy="4351338"/>
          </a:xfrm>
        </p:spPr>
        <p:txBody>
          <a:bodyPr/>
          <a:lstStyle/>
          <a:p>
            <a:r>
              <a:rPr lang="en-GB" sz="2200" b="1" kern="100" dirty="0">
                <a:effectLst/>
                <a:latin typeface="Arial" panose="020B0604020202020204" pitchFamily="34" charset="0"/>
                <a:ea typeface="Calibri" panose="020F0502020204030204" pitchFamily="34" charset="0"/>
                <a:cs typeface="Arial" panose="020B0604020202020204" pitchFamily="34" charset="0"/>
              </a:rPr>
              <a:t>NHS Chronic Pain Self-management: </a:t>
            </a:r>
            <a:r>
              <a:rPr lang="en-GB" sz="2200" kern="100" dirty="0">
                <a:effectLst/>
                <a:latin typeface="Arial" panose="020B0604020202020204" pitchFamily="34" charset="0"/>
                <a:ea typeface="Calibri" panose="020F0502020204030204" pitchFamily="34" charset="0"/>
                <a:cs typeface="Arial" panose="020B0604020202020204" pitchFamily="34" charset="0"/>
              </a:rPr>
              <a:t>Includes advice on importance of keeping active; links to different exercises (including chair exercises); pain medication; and a 20 minute guided meditation proven to help people cope with chronic pain.  Visit: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https://www.nhs.uk/live-well/pain/ways-to-manage-chronic-pain/</a:t>
            </a:r>
            <a:r>
              <a:rPr lang="en-GB" sz="2200" kern="100" dirty="0">
                <a:effectLst/>
                <a:latin typeface="Arial" panose="020B0604020202020204" pitchFamily="34" charset="0"/>
                <a:ea typeface="Calibri" panose="020F0502020204030204" pitchFamily="34" charset="0"/>
                <a:cs typeface="Arial" panose="020B0604020202020204" pitchFamily="34" charset="0"/>
              </a:rPr>
              <a:t> and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https://www.nhs.uk/live-well/</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200" b="1" kern="100" dirty="0">
                <a:effectLst/>
                <a:latin typeface="Arial" panose="020B0604020202020204" pitchFamily="34" charset="0"/>
                <a:ea typeface="Calibri" panose="020F0502020204030204" pitchFamily="34" charset="0"/>
                <a:cs typeface="Arial" panose="020B0604020202020204" pitchFamily="34" charset="0"/>
              </a:rPr>
              <a:t>NHS Fife Jigsaw: </a:t>
            </a:r>
            <a:r>
              <a:rPr lang="en-GB" sz="2200" kern="100" dirty="0">
                <a:effectLst/>
                <a:latin typeface="Arial" panose="020B0604020202020204" pitchFamily="34" charset="0"/>
                <a:ea typeface="Calibri" panose="020F0502020204030204" pitchFamily="34" charset="0"/>
                <a:cs typeface="Arial" panose="020B0604020202020204" pitchFamily="34" charset="0"/>
              </a:rPr>
              <a:t>toolkit with information on specific areas of self-management</a:t>
            </a:r>
            <a:r>
              <a:rPr lang="en-GB" sz="2200" b="1" kern="100" dirty="0">
                <a:effectLst/>
                <a:latin typeface="Arial" panose="020B0604020202020204" pitchFamily="34" charset="0"/>
                <a:ea typeface="Calibri" panose="020F0502020204030204" pitchFamily="34" charset="0"/>
                <a:cs typeface="Arial" panose="020B0604020202020204" pitchFamily="34" charset="0"/>
              </a:rPr>
              <a:t>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https://www.nhsfife.org/media/0dhkipaz/pain-jigsaw-interactive3.pdf</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200" b="1" kern="100" dirty="0">
                <a:effectLst/>
                <a:latin typeface="Arial" panose="020B0604020202020204" pitchFamily="34" charset="0"/>
                <a:ea typeface="Calibri" panose="020F0502020204030204" pitchFamily="34" charset="0"/>
                <a:cs typeface="Arial" panose="020B0604020202020204" pitchFamily="34" charset="0"/>
              </a:rPr>
              <a:t>ESCAPE-pain</a:t>
            </a:r>
            <a:r>
              <a:rPr lang="en-GB" sz="2200" kern="100" dirty="0">
                <a:effectLst/>
                <a:latin typeface="Arial" panose="020B0604020202020204" pitchFamily="34" charset="0"/>
                <a:ea typeface="Calibri" panose="020F0502020204030204" pitchFamily="34" charset="0"/>
                <a:cs typeface="Arial" panose="020B0604020202020204" pitchFamily="34" charset="0"/>
              </a:rPr>
              <a:t>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https://escape-pain.org/</a:t>
            </a:r>
            <a:r>
              <a:rPr lang="en-GB" sz="2200" kern="100" dirty="0">
                <a:effectLst/>
                <a:latin typeface="Arial" panose="020B0604020202020204" pitchFamily="34" charset="0"/>
                <a:ea typeface="Calibri" panose="020F0502020204030204" pitchFamily="34" charset="0"/>
                <a:cs typeface="Arial" panose="020B0604020202020204" pitchFamily="34" charset="0"/>
              </a:rPr>
              <a:t>) is a group rehabilitation programme for people with chronic joint pain that integrates educational self-management and coping strategies with an exercise regimen individualised for each participant. It is produced in the NHS and the programme can be accessed online: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https://escape-pain.org/support-tools/escape-pain-online/</a:t>
            </a:r>
            <a:r>
              <a:rPr lang="en-GB" sz="2200" kern="100" dirty="0">
                <a:effectLst/>
                <a:latin typeface="Arial" panose="020B0604020202020204" pitchFamily="34" charset="0"/>
                <a:ea typeface="Calibri" panose="020F0502020204030204" pitchFamily="34" charset="0"/>
                <a:cs typeface="Arial" panose="020B0604020202020204" pitchFamily="34" charset="0"/>
              </a:rPr>
              <a:t> </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200" b="1"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rPr>
              <a:t>Social Prescribing</a:t>
            </a:r>
            <a:r>
              <a:rPr lang="en-GB" sz="2200" kern="100" dirty="0">
                <a:effectLst/>
                <a:latin typeface="Arial" panose="020B0604020202020204" pitchFamily="34" charset="0"/>
                <a:ea typeface="Calibri" panose="020F0502020204030204" pitchFamily="34" charset="0"/>
                <a:cs typeface="Arial" panose="020B0604020202020204" pitchFamily="34" charset="0"/>
              </a:rPr>
              <a:t>: </a:t>
            </a:r>
            <a:r>
              <a:rPr lang="en-GB" sz="22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https://www.thejoyapp.com/</a:t>
            </a:r>
            <a:r>
              <a:rPr lang="en-GB" sz="2200" kern="100" dirty="0">
                <a:effectLst/>
                <a:latin typeface="Arial" panose="020B0604020202020204" pitchFamily="34" charset="0"/>
                <a:ea typeface="Calibri" panose="020F0502020204030204" pitchFamily="34" charset="0"/>
                <a:cs typeface="Arial" panose="020B0604020202020204" pitchFamily="34" charset="0"/>
              </a:rPr>
              <a:t> </a:t>
            </a:r>
            <a:endParaRPr lang="en-GB" sz="22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250925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8B233-9EF9-824D-5CA0-317B32535466}"/>
              </a:ext>
            </a:extLst>
          </p:cNvPr>
          <p:cNvSpPr>
            <a:spLocks noGrp="1"/>
          </p:cNvSpPr>
          <p:nvPr>
            <p:ph idx="1"/>
          </p:nvPr>
        </p:nvSpPr>
        <p:spPr>
          <a:xfrm>
            <a:off x="750518" y="439183"/>
            <a:ext cx="10515600" cy="4351338"/>
          </a:xfrm>
        </p:spPr>
        <p:txBody>
          <a:bodyPr/>
          <a:lstStyle/>
          <a:p>
            <a:pPr marL="0" lvl="0" indent="0">
              <a:lnSpc>
                <a:spcPct val="107000"/>
              </a:lnSpc>
              <a:buNone/>
            </a:pPr>
            <a:r>
              <a:rPr lang="en-GB" sz="2200" b="1" kern="100" dirty="0">
                <a:effectLst/>
                <a:latin typeface="Arial" panose="020B0604020202020204" pitchFamily="34" charset="0"/>
                <a:ea typeface="Calibri" panose="020F0502020204030204" pitchFamily="34" charset="0"/>
                <a:cs typeface="Arial" panose="020B0604020202020204" pitchFamily="34" charset="0"/>
              </a:rPr>
              <a:t>Videos Understanding Pain: </a:t>
            </a:r>
          </a:p>
          <a:p>
            <a:pPr marL="342900" lvl="0" indent="-342900">
              <a:lnSpc>
                <a:spcPct val="107000"/>
              </a:lnSpc>
              <a:buFont typeface="Symbol" panose="05050102010706020507" pitchFamily="18" charset="2"/>
              <a:buChar char=""/>
            </a:pPr>
            <a:r>
              <a:rPr lang="en-GB" sz="2000" kern="100" dirty="0" err="1">
                <a:effectLst/>
                <a:latin typeface="Arial" panose="020B0604020202020204" pitchFamily="34" charset="0"/>
                <a:ea typeface="Calibri" panose="020F0502020204030204" pitchFamily="34" charset="0"/>
                <a:cs typeface="Arial" panose="020B0604020202020204" pitchFamily="34" charset="0"/>
              </a:rPr>
              <a:t>Brainman</a:t>
            </a:r>
            <a:r>
              <a:rPr lang="en-GB" sz="2000" kern="100" dirty="0">
                <a:effectLst/>
                <a:latin typeface="Arial" panose="020B0604020202020204" pitchFamily="34" charset="0"/>
                <a:ea typeface="Calibri" panose="020F0502020204030204" pitchFamily="34" charset="0"/>
                <a:cs typeface="Arial" panose="020B0604020202020204" pitchFamily="34" charset="0"/>
              </a:rPr>
              <a:t>: A five-minute explanation of chronic pain by the Hunter Integrated Pain Service in Australia.  There is a follow up video called </a:t>
            </a:r>
            <a:r>
              <a:rPr lang="en-GB" sz="2000" kern="100" dirty="0" err="1">
                <a:effectLst/>
                <a:latin typeface="Arial" panose="020B0604020202020204" pitchFamily="34" charset="0"/>
                <a:ea typeface="Calibri" panose="020F0502020204030204" pitchFamily="34" charset="0"/>
                <a:cs typeface="Arial" panose="020B0604020202020204" pitchFamily="34" charset="0"/>
              </a:rPr>
              <a:t>Brainman</a:t>
            </a:r>
            <a:r>
              <a:rPr lang="en-GB" sz="2000" kern="100" dirty="0">
                <a:effectLst/>
                <a:latin typeface="Arial" panose="020B0604020202020204" pitchFamily="34" charset="0"/>
                <a:ea typeface="Calibri" panose="020F0502020204030204" pitchFamily="34" charset="0"/>
                <a:cs typeface="Arial" panose="020B0604020202020204" pitchFamily="34" charset="0"/>
              </a:rPr>
              <a:t> stops his opioids. </a:t>
            </a:r>
            <a:r>
              <a:rPr lang="en-GB" sz="20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https://www.tga.gov.au/chronic-pain-management-video-resource-brainman</a:t>
            </a:r>
            <a:r>
              <a:rPr lang="en-GB" sz="2000" kern="100" dirty="0">
                <a:effectLst/>
                <a:latin typeface="Arial" panose="020B0604020202020204" pitchFamily="34" charset="0"/>
                <a:ea typeface="Calibri" panose="020F0502020204030204" pitchFamily="34" charset="0"/>
                <a:cs typeface="Arial" panose="020B0604020202020204" pitchFamily="34" charset="0"/>
              </a:rPr>
              <a:t> </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000" kern="100" dirty="0">
                <a:effectLst/>
                <a:latin typeface="Arial" panose="020B0604020202020204" pitchFamily="34" charset="0"/>
                <a:ea typeface="Calibri" panose="020F0502020204030204" pitchFamily="34" charset="0"/>
                <a:cs typeface="Arial" panose="020B0604020202020204" pitchFamily="34" charset="0"/>
              </a:rPr>
              <a:t>Tame the Beast. A good explanation of how your mood can affect pain: </a:t>
            </a:r>
            <a:r>
              <a:rPr lang="en-GB" sz="20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Tame the Beast</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b="1" kern="100" dirty="0">
                <a:effectLst/>
                <a:latin typeface="Arial" panose="020B0604020202020204" pitchFamily="34" charset="0"/>
                <a:ea typeface="Calibri" panose="020F0502020204030204" pitchFamily="34" charset="0"/>
                <a:cs typeface="Arial" panose="020B0604020202020204" pitchFamily="34" charset="0"/>
              </a:rPr>
              <a:t>Podcasts:    </a:t>
            </a:r>
            <a:r>
              <a:rPr lang="en-GB" sz="2000" kern="100" dirty="0">
                <a:effectLst/>
                <a:latin typeface="Arial" panose="020B0604020202020204" pitchFamily="34" charset="0"/>
                <a:ea typeface="Calibri" panose="020F0502020204030204" pitchFamily="34" charset="0"/>
                <a:cs typeface="Arial" panose="020B0604020202020204" pitchFamily="34" charset="0"/>
              </a:rPr>
              <a:t>The Lorimer Moseley Podcast: Pain Matters</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000" kern="100" dirty="0">
                <a:effectLst/>
                <a:latin typeface="Arial" panose="020B0604020202020204" pitchFamily="34" charset="0"/>
                <a:ea typeface="Calibri" panose="020F0502020204030204" pitchFamily="34" charset="0"/>
                <a:cs typeface="Arial" panose="020B0604020202020204" pitchFamily="34" charset="0"/>
              </a:rPr>
              <a:t> </a:t>
            </a:r>
            <a:r>
              <a:rPr lang="en-GB" sz="2000" b="1" kern="100" dirty="0">
                <a:effectLst/>
                <a:latin typeface="Arial" panose="020B0604020202020204" pitchFamily="34" charset="0"/>
                <a:ea typeface="Calibri" panose="020F0502020204030204" pitchFamily="34" charset="0"/>
                <a:cs typeface="Arial" panose="020B0604020202020204" pitchFamily="34" charset="0"/>
              </a:rPr>
              <a:t>Apps:  Back Pain: </a:t>
            </a:r>
            <a:r>
              <a:rPr lang="en-GB" sz="2000" kern="100" dirty="0">
                <a:effectLst/>
                <a:latin typeface="Arial" panose="020B0604020202020204" pitchFamily="34" charset="0"/>
                <a:ea typeface="Calibri" panose="020F0502020204030204" pitchFamily="34" charset="0"/>
                <a:cs typeface="Arial" panose="020B0604020202020204" pitchFamily="34" charset="0"/>
              </a:rPr>
              <a:t>Chartered society of physiotherapy has a helpful video on back pain: </a:t>
            </a:r>
            <a:r>
              <a:rPr lang="en-GB" sz="20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https://www.csp.org.uk/publications/10-things-you-need-know-about-your-back</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000" b="1" kern="100" dirty="0">
                <a:effectLst/>
                <a:latin typeface="Arial" panose="020B0604020202020204" pitchFamily="34" charset="0"/>
                <a:ea typeface="Calibri" panose="020F0502020204030204" pitchFamily="34" charset="0"/>
                <a:cs typeface="Arial" panose="020B0604020202020204" pitchFamily="34" charset="0"/>
              </a:rPr>
              <a:t>Advice About Sleep: </a:t>
            </a:r>
            <a:r>
              <a:rPr lang="en-GB" sz="2000" kern="100" dirty="0">
                <a:effectLst/>
                <a:latin typeface="Arial" panose="020B0604020202020204" pitchFamily="34" charset="0"/>
                <a:ea typeface="Calibri" panose="020F0502020204030204" pitchFamily="34" charset="0"/>
                <a:cs typeface="Arial" panose="020B0604020202020204" pitchFamily="34" charset="0"/>
              </a:rPr>
              <a:t>Sleepio is available free on the NHS for all adults nationwide. </a:t>
            </a:r>
            <a:r>
              <a:rPr lang="en-GB" sz="20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https://onboarding.sleepio.com/sleepio/nhs/391#1/1</a:t>
            </a:r>
            <a:r>
              <a:rPr lang="en-GB" sz="2000" kern="100" dirty="0">
                <a:effectLst/>
                <a:latin typeface="Arial" panose="020B0604020202020204" pitchFamily="34" charset="0"/>
                <a:ea typeface="Calibri" panose="020F0502020204030204" pitchFamily="34" charset="0"/>
                <a:cs typeface="Arial" panose="020B0604020202020204" pitchFamily="34" charset="0"/>
              </a:rPr>
              <a:t> and for anxiety: </a:t>
            </a:r>
            <a:r>
              <a:rPr lang="en-GB" sz="20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6"/>
              </a:rPr>
              <a:t>https://www.bighealth.co.uk/daylight</a:t>
            </a:r>
            <a:r>
              <a:rPr lang="en-GB" sz="2000" kern="100" dirty="0">
                <a:effectLst/>
                <a:latin typeface="Arial" panose="020B0604020202020204" pitchFamily="34" charset="0"/>
                <a:ea typeface="Calibri" panose="020F0502020204030204" pitchFamily="34" charset="0"/>
                <a:cs typeface="Arial" panose="020B0604020202020204" pitchFamily="34" charset="0"/>
              </a:rPr>
              <a:t>. </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29532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24B3-7A16-2EE5-0276-FA83781A9AF1}"/>
              </a:ext>
            </a:extLst>
          </p:cNvPr>
          <p:cNvSpPr>
            <a:spLocks noGrp="1"/>
          </p:cNvSpPr>
          <p:nvPr>
            <p:ph type="title"/>
          </p:nvPr>
        </p:nvSpPr>
        <p:spPr>
          <a:xfrm>
            <a:off x="838200" y="578485"/>
            <a:ext cx="10515600" cy="1325563"/>
          </a:xfrm>
        </p:spPr>
        <p:txBody>
          <a:bodyPr/>
          <a:lstStyle/>
          <a:p>
            <a:r>
              <a:rPr lang="en-GB" sz="3600" b="1" dirty="0">
                <a:solidFill>
                  <a:schemeClr val="accent1"/>
                </a:solidFill>
                <a:latin typeface="+mn-lt"/>
              </a:rPr>
              <a:t>DIBS 24.25 – achievement based on March 25</a:t>
            </a:r>
            <a:br>
              <a:rPr lang="en-GB" sz="2400" b="1" dirty="0">
                <a:solidFill>
                  <a:schemeClr val="accent1"/>
                </a:solidFill>
                <a:latin typeface="+mn-lt"/>
              </a:rPr>
            </a:br>
            <a:endParaRPr lang="en-GB" sz="2400" b="1" dirty="0">
              <a:solidFill>
                <a:schemeClr val="accent1"/>
              </a:solidFill>
              <a:latin typeface="+mn-lt"/>
            </a:endParaRPr>
          </a:p>
        </p:txBody>
      </p:sp>
      <p:sp>
        <p:nvSpPr>
          <p:cNvPr id="3" name="Content Placeholder 2">
            <a:extLst>
              <a:ext uri="{FF2B5EF4-FFF2-40B4-BE49-F238E27FC236}">
                <a16:creationId xmlns:a16="http://schemas.microsoft.com/office/drawing/2014/main" id="{2C9D65A5-7BD0-5765-9811-76A3F948A3BE}"/>
              </a:ext>
            </a:extLst>
          </p:cNvPr>
          <p:cNvSpPr>
            <a:spLocks noGrp="1"/>
          </p:cNvSpPr>
          <p:nvPr>
            <p:ph idx="1"/>
          </p:nvPr>
        </p:nvSpPr>
        <p:spPr>
          <a:xfrm>
            <a:off x="475692" y="1402915"/>
            <a:ext cx="11411507" cy="4221271"/>
          </a:xfrm>
        </p:spPr>
        <p:txBody>
          <a:bodyPr/>
          <a:lstStyle/>
          <a:p>
            <a:pPr marL="457200" indent="-457200">
              <a:buAutoNum type="arabicPeriod"/>
            </a:pPr>
            <a:r>
              <a:rPr kumimoji="0" lang="en-GB"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Reduce proportion of patients co-prescribed opioids and gabapentinoids for &gt; 6 months by 10%</a:t>
            </a:r>
          </a:p>
          <a:p>
            <a:pPr marL="457200" indent="-457200">
              <a:buAutoNum type="arabicPeriod"/>
            </a:pPr>
            <a:r>
              <a:rPr kumimoji="0" lang="en-GB" sz="24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Reduce proportion of patients prescribed opioids for &gt; 6 months by 10%</a:t>
            </a:r>
          </a:p>
          <a:p>
            <a:pPr marL="0" indent="0">
              <a:buNone/>
            </a:pPr>
            <a:r>
              <a:rPr lang="en-GB" sz="2400" dirty="0">
                <a:effectLst/>
                <a:latin typeface="Arial" panose="020B0604020202020204" pitchFamily="34" charset="0"/>
                <a:ea typeface="Times New Roman" panose="02020603050405020304" pitchFamily="18" charset="0"/>
                <a:cs typeface="Arial" panose="020B0604020202020204" pitchFamily="34" charset="0"/>
              </a:rPr>
              <a:t>Practices are encouraged to use SNOMED codes</a:t>
            </a:r>
            <a:r>
              <a:rPr lang="en-GB" sz="2400" dirty="0">
                <a:latin typeface="Arial" panose="020B0604020202020204" pitchFamily="34" charset="0"/>
                <a:ea typeface="Times New Roman" panose="02020603050405020304" pitchFamily="18" charset="0"/>
                <a:cs typeface="Arial" panose="020B0604020202020204" pitchFamily="34" charset="0"/>
              </a:rPr>
              <a:t>:</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r>
              <a:rPr lang="en-GB" sz="2400" dirty="0">
                <a:effectLst/>
                <a:latin typeface="Arial" panose="020B0604020202020204" pitchFamily="34" charset="0"/>
                <a:ea typeface="Times New Roman" panose="02020603050405020304" pitchFamily="18" charset="0"/>
                <a:cs typeface="Arial" panose="020B0604020202020204" pitchFamily="34" charset="0"/>
              </a:rPr>
              <a:t>8B25. = Reducing dose prescribed </a:t>
            </a:r>
            <a:r>
              <a:rPr lang="en-GB" sz="2400" dirty="0">
                <a:effectLst/>
                <a:highlight>
                  <a:srgbClr val="00FF00"/>
                </a:highlight>
                <a:latin typeface="Arial" panose="020B0604020202020204" pitchFamily="34" charset="0"/>
                <a:ea typeface="Times New Roman" panose="02020603050405020304" pitchFamily="18" charset="0"/>
                <a:cs typeface="Arial" panose="020B0604020202020204" pitchFamily="34" charset="0"/>
              </a:rPr>
              <a:t>(182822000)</a:t>
            </a:r>
            <a:r>
              <a:rPr lang="en-GB" sz="2400" dirty="0">
                <a:effectLst/>
                <a:latin typeface="Arial" panose="020B0604020202020204" pitchFamily="34" charset="0"/>
                <a:ea typeface="Times New Roman" panose="02020603050405020304" pitchFamily="18" charset="0"/>
                <a:cs typeface="Arial" panose="020B0604020202020204" pitchFamily="34" charset="0"/>
              </a:rPr>
              <a:t> to record where </a:t>
            </a:r>
            <a:r>
              <a:rPr lang="en-GB" sz="2400" b="1" dirty="0" err="1">
                <a:latin typeface="Arial" panose="020B0604020202020204" pitchFamily="34" charset="0"/>
                <a:ea typeface="Times New Roman" panose="02020603050405020304" pitchFamily="18" charset="0"/>
                <a:cs typeface="Arial" panose="020B0604020202020204" pitchFamily="34" charset="0"/>
              </a:rPr>
              <a:t>g</a:t>
            </a:r>
            <a:r>
              <a:rPr lang="en-GB" sz="2400" b="1" dirty="0" err="1">
                <a:effectLst/>
                <a:latin typeface="Arial" panose="020B0604020202020204" pitchFamily="34" charset="0"/>
                <a:ea typeface="Times New Roman" panose="02020603050405020304" pitchFamily="18" charset="0"/>
                <a:cs typeface="Arial" panose="020B0604020202020204" pitchFamily="34" charset="0"/>
              </a:rPr>
              <a:t>abapentinoid</a:t>
            </a:r>
            <a:r>
              <a:rPr lang="en-GB" sz="2400" dirty="0">
                <a:effectLst/>
                <a:latin typeface="Arial" panose="020B0604020202020204" pitchFamily="34" charset="0"/>
                <a:ea typeface="Times New Roman" panose="02020603050405020304" pitchFamily="18" charset="0"/>
                <a:cs typeface="Arial" panose="020B0604020202020204" pitchFamily="34" charset="0"/>
              </a:rPr>
              <a:t> </a:t>
            </a:r>
            <a:r>
              <a:rPr lang="en-GB" sz="2400" b="1" dirty="0">
                <a:effectLst/>
                <a:latin typeface="Arial" panose="020B0604020202020204" pitchFamily="34" charset="0"/>
                <a:ea typeface="Times New Roman" panose="02020603050405020304" pitchFamily="18" charset="0"/>
                <a:cs typeface="Arial" panose="020B0604020202020204" pitchFamily="34" charset="0"/>
              </a:rPr>
              <a:t>dose</a:t>
            </a:r>
            <a:r>
              <a:rPr lang="en-GB" sz="2400" dirty="0">
                <a:effectLst/>
                <a:latin typeface="Arial" panose="020B0604020202020204" pitchFamily="34" charset="0"/>
                <a:ea typeface="Times New Roman" panose="02020603050405020304" pitchFamily="18" charset="0"/>
                <a:cs typeface="Arial" panose="020B0604020202020204" pitchFamily="34" charset="0"/>
              </a:rPr>
              <a:t> reduction has occurred </a:t>
            </a:r>
          </a:p>
          <a:p>
            <a:r>
              <a:rPr lang="en-GB" sz="2400" dirty="0">
                <a:effectLst/>
                <a:latin typeface="Arial" panose="020B0604020202020204" pitchFamily="34" charset="0"/>
                <a:ea typeface="Times New Roman" panose="02020603050405020304" pitchFamily="18" charset="0"/>
                <a:cs typeface="Arial" panose="020B0604020202020204" pitchFamily="34" charset="0"/>
              </a:rPr>
              <a:t>Y2b64 = Opioid dosage tapering (</a:t>
            </a:r>
            <a:r>
              <a:rPr lang="en-GB" sz="2400" dirty="0">
                <a:effectLst/>
                <a:highlight>
                  <a:srgbClr val="00FF00"/>
                </a:highlight>
                <a:latin typeface="Arial" panose="020B0604020202020204" pitchFamily="34" charset="0"/>
                <a:ea typeface="Times New Roman" panose="02020603050405020304" pitchFamily="18" charset="0"/>
                <a:cs typeface="Arial" panose="020B0604020202020204" pitchFamily="34" charset="0"/>
              </a:rPr>
              <a:t>287041000000109)</a:t>
            </a:r>
            <a:r>
              <a:rPr lang="en-GB" sz="2400" dirty="0">
                <a:effectLst/>
                <a:latin typeface="Arial" panose="020B0604020202020204" pitchFamily="34" charset="0"/>
                <a:ea typeface="Times New Roman" panose="02020603050405020304" pitchFamily="18" charset="0"/>
                <a:cs typeface="Arial" panose="020B0604020202020204" pitchFamily="34" charset="0"/>
              </a:rPr>
              <a:t> where </a:t>
            </a:r>
            <a:r>
              <a:rPr lang="en-GB" sz="2400" b="1" dirty="0">
                <a:effectLst/>
                <a:latin typeface="Arial" panose="020B0604020202020204" pitchFamily="34" charset="0"/>
                <a:ea typeface="Times New Roman" panose="02020603050405020304" pitchFamily="18" charset="0"/>
                <a:cs typeface="Arial" panose="020B0604020202020204" pitchFamily="34" charset="0"/>
              </a:rPr>
              <a:t>opioid dose </a:t>
            </a:r>
            <a:r>
              <a:rPr lang="en-GB" sz="2400" dirty="0">
                <a:effectLst/>
                <a:latin typeface="Arial" panose="020B0604020202020204" pitchFamily="34" charset="0"/>
                <a:ea typeface="Times New Roman" panose="02020603050405020304" pitchFamily="18" charset="0"/>
                <a:cs typeface="Arial" panose="020B0604020202020204" pitchFamily="34" charset="0"/>
              </a:rPr>
              <a:t>has been reduced.</a:t>
            </a:r>
          </a:p>
          <a:p>
            <a:r>
              <a:rPr lang="en-GB" sz="2400" dirty="0">
                <a:latin typeface="Arial" panose="020B0604020202020204" pitchFamily="34" charset="0"/>
                <a:cs typeface="Arial" panose="020B0604020202020204" pitchFamily="34" charset="0"/>
              </a:rPr>
              <a:t>These codes may be on the Ardens Template</a:t>
            </a:r>
          </a:p>
        </p:txBody>
      </p:sp>
    </p:spTree>
    <p:extLst>
      <p:ext uri="{BB962C8B-B14F-4D97-AF65-F5344CB8AC3E}">
        <p14:creationId xmlns:p14="http://schemas.microsoft.com/office/powerpoint/2010/main" val="300034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B1A6-814E-F6BD-9B88-CA1D822979C8}"/>
              </a:ext>
            </a:extLst>
          </p:cNvPr>
          <p:cNvSpPr>
            <a:spLocks noGrp="1"/>
          </p:cNvSpPr>
          <p:nvPr>
            <p:ph type="title"/>
          </p:nvPr>
        </p:nvSpPr>
        <p:spPr/>
        <p:txBody>
          <a:bodyPr/>
          <a:lstStyle/>
          <a:p>
            <a:pPr marL="228600" marR="0" lvl="0" indent="-228600" defTabSz="914400" rtl="0" eaLnBrk="1" fontAlgn="auto" latinLnBrk="0" hangingPunct="1">
              <a:lnSpc>
                <a:spcPct val="107000"/>
              </a:lnSpc>
              <a:spcBef>
                <a:spcPts val="1000"/>
              </a:spcBef>
              <a:spcAft>
                <a:spcPts val="800"/>
              </a:spcAft>
              <a:tabLst/>
              <a:defRPr/>
            </a:pPr>
            <a:r>
              <a:rPr kumimoji="0" lang="en-GB" sz="2800" b="1" i="0" u="none" strike="noStrike" kern="100" cap="none" spc="0" normalizeH="0" baseline="0" noProof="0" dirty="0">
                <a:ln>
                  <a:noFill/>
                </a:ln>
                <a:solidFill>
                  <a:schemeClr val="accent1"/>
                </a:solidFill>
                <a:effectLst/>
                <a:uLnTx/>
                <a:uFillTx/>
                <a:latin typeface="Arial" panose="020B0604020202020204" pitchFamily="34" charset="0"/>
                <a:ea typeface="Calibri" panose="020F0502020204030204" pitchFamily="34" charset="0"/>
                <a:cs typeface="Arial" panose="020B0604020202020204" pitchFamily="34" charset="0"/>
              </a:rPr>
              <a:t>Doncaster Place: </a:t>
            </a:r>
            <a:br>
              <a:rPr kumimoji="0" lang="en-GB"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FF6805AA-2F4B-2C95-3B9D-3375C55EAA09}"/>
              </a:ext>
            </a:extLst>
          </p:cNvPr>
          <p:cNvSpPr>
            <a:spLocks noGrp="1"/>
          </p:cNvSpPr>
          <p:nvPr>
            <p:ph idx="1"/>
          </p:nvPr>
        </p:nvSpPr>
        <p:spPr>
          <a:xfrm>
            <a:off x="838200" y="1374688"/>
            <a:ext cx="10515600" cy="4351338"/>
          </a:xfrm>
        </p:spPr>
        <p:txBody>
          <a:bodyPr/>
          <a:lstStyle/>
          <a:p>
            <a:pPr marL="342900" lvl="0" indent="-342900">
              <a:lnSpc>
                <a:spcPct val="107000"/>
              </a:lnSpc>
              <a:buFont typeface="Symbol" panose="05050102010706020507" pitchFamily="18" charset="2"/>
              <a:buChar char=""/>
            </a:pPr>
            <a:r>
              <a:rPr lang="en-GB" sz="2000" kern="100" dirty="0">
                <a:effectLst/>
                <a:latin typeface="Arial" panose="020B0604020202020204" pitchFamily="34" charset="0"/>
                <a:ea typeface="Calibri" panose="020F0502020204030204" pitchFamily="34" charset="0"/>
                <a:cs typeface="Arial" panose="020B0604020202020204" pitchFamily="34" charset="0"/>
              </a:rPr>
              <a:t>Doncaster Pain Management unit in DBTH - </a:t>
            </a:r>
            <a:r>
              <a:rPr lang="en-GB" sz="20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https://www.dbth.nhs.uk/services/pain-management-2/</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000" kern="0" dirty="0">
                <a:effectLst/>
                <a:latin typeface="Arial" panose="020B0604020202020204" pitchFamily="34" charset="0"/>
                <a:ea typeface="Times New Roman" panose="02020603050405020304" pitchFamily="18" charset="0"/>
                <a:cs typeface="Arial" panose="020B0604020202020204" pitchFamily="34" charset="0"/>
              </a:rPr>
              <a:t>Chronic pain peer group - </a:t>
            </a:r>
            <a:r>
              <a:rPr lang="en-GB" sz="2000" u="sng" kern="0"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https://welldoncaster.uk/for-me/peer-support/chronic-pain-peer-groups</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000" kern="0" dirty="0">
                <a:effectLst/>
                <a:latin typeface="Arial" panose="020B0604020202020204" pitchFamily="34" charset="0"/>
                <a:ea typeface="Times New Roman" panose="02020603050405020304" pitchFamily="18" charset="0"/>
                <a:cs typeface="Arial" panose="020B0604020202020204" pitchFamily="34" charset="0"/>
              </a:rPr>
              <a:t>Rotherham and Doncaster Talking therapies: </a:t>
            </a:r>
            <a:r>
              <a:rPr lang="en-GB" sz="2000" u="sng" kern="0"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4"/>
              </a:rPr>
              <a:t>https://talkingtherapies.rdash.nhs.uk/</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0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rPr>
              <a:t>NHS talking therapy, includes counselling, CBT support - </a:t>
            </a:r>
            <a:r>
              <a:rPr lang="en-GB" sz="20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https://www.yourlifedoncaster.co.uk/mental-health</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000" kern="0" dirty="0">
                <a:effectLst/>
                <a:latin typeface="Arial" panose="020B0604020202020204" pitchFamily="34" charset="0"/>
                <a:ea typeface="Times New Roman" panose="02020603050405020304" pitchFamily="18" charset="0"/>
                <a:cs typeface="Arial" panose="020B0604020202020204" pitchFamily="34" charset="0"/>
              </a:rPr>
              <a:t>Health &amp; wellbeing support - </a:t>
            </a:r>
            <a:r>
              <a:rPr lang="en-GB" sz="2000" u="sng" kern="0"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6"/>
              </a:rPr>
              <a:t>https://www.yourlifedoncaster.co.uk/wellbeing</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2000" kern="100" dirty="0">
                <a:effectLst/>
                <a:latin typeface="Arial" panose="020B0604020202020204" pitchFamily="34" charset="0"/>
                <a:ea typeface="Calibri" panose="020F0502020204030204" pitchFamily="34" charset="0"/>
                <a:cs typeface="Arial" panose="020B0604020202020204" pitchFamily="34" charset="0"/>
              </a:rPr>
              <a:t>Get Doncaster moving - </a:t>
            </a:r>
            <a:r>
              <a:rPr lang="en-GB" sz="2000" u="sng" kern="100"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7"/>
              </a:rPr>
              <a:t>https://getdoncastermoving.org/</a:t>
            </a: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endParaRPr lang="en-GB" sz="2000" kern="1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680450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AFF54-49B8-57B7-E2E1-513E93061AC3}"/>
              </a:ext>
            </a:extLst>
          </p:cNvPr>
          <p:cNvSpPr>
            <a:spLocks noGrp="1"/>
          </p:cNvSpPr>
          <p:nvPr>
            <p:ph type="title"/>
          </p:nvPr>
        </p:nvSpPr>
        <p:spPr>
          <a:xfrm>
            <a:off x="838200" y="668511"/>
            <a:ext cx="10515600" cy="1325563"/>
          </a:xfrm>
        </p:spPr>
        <p:txBody>
          <a:bodyPr/>
          <a:lstStyle/>
          <a:p>
            <a:r>
              <a:rPr lang="en-GB" b="1" dirty="0">
                <a:solidFill>
                  <a:schemeClr val="accent1"/>
                </a:solidFill>
                <a:latin typeface="+mn-lt"/>
              </a:rPr>
              <a:t>How to achieve it!</a:t>
            </a:r>
          </a:p>
        </p:txBody>
      </p:sp>
      <p:sp>
        <p:nvSpPr>
          <p:cNvPr id="3" name="Content Placeholder 2">
            <a:extLst>
              <a:ext uri="{FF2B5EF4-FFF2-40B4-BE49-F238E27FC236}">
                <a16:creationId xmlns:a16="http://schemas.microsoft.com/office/drawing/2014/main" id="{18545010-0AF6-4B62-2328-FB7A6BF2DB79}"/>
              </a:ext>
            </a:extLst>
          </p:cNvPr>
          <p:cNvSpPr>
            <a:spLocks noGrp="1"/>
          </p:cNvSpPr>
          <p:nvPr>
            <p:ph idx="1"/>
          </p:nvPr>
        </p:nvSpPr>
        <p:spPr>
          <a:xfrm>
            <a:off x="750518" y="1537526"/>
            <a:ext cx="10515600" cy="4351338"/>
          </a:xfrm>
        </p:spPr>
        <p:txBody>
          <a:bodyPr/>
          <a:lstStyle/>
          <a:p>
            <a:r>
              <a:rPr lang="en-GB" dirty="0"/>
              <a:t>Any NEW Opioid Prescribing – have a Practice Policy / Share Good Prescribing across The Practice Team.</a:t>
            </a:r>
          </a:p>
          <a:p>
            <a:endParaRPr lang="en-GB" dirty="0"/>
          </a:p>
          <a:p>
            <a:r>
              <a:rPr lang="en-GB" dirty="0"/>
              <a:t>Review Patients already Prescribed Opioid(s)/ Gabapentinoids</a:t>
            </a:r>
          </a:p>
          <a:p>
            <a:pPr>
              <a:buFontTx/>
              <a:buChar char="-"/>
            </a:pPr>
            <a:endParaRPr lang="en-GB" dirty="0"/>
          </a:p>
        </p:txBody>
      </p:sp>
      <p:sp>
        <p:nvSpPr>
          <p:cNvPr id="4" name="TextBox 3">
            <a:extLst>
              <a:ext uri="{FF2B5EF4-FFF2-40B4-BE49-F238E27FC236}">
                <a16:creationId xmlns:a16="http://schemas.microsoft.com/office/drawing/2014/main" id="{1E8796BA-411F-6A17-93D1-0B5DB8C8CA79}"/>
              </a:ext>
            </a:extLst>
          </p:cNvPr>
          <p:cNvSpPr txBox="1"/>
          <p:nvPr/>
        </p:nvSpPr>
        <p:spPr>
          <a:xfrm>
            <a:off x="1090808" y="4267700"/>
            <a:ext cx="10175310" cy="954107"/>
          </a:xfrm>
          <a:prstGeom prst="rect">
            <a:avLst/>
          </a:prstGeom>
          <a:noFill/>
        </p:spPr>
        <p:txBody>
          <a:bodyPr wrap="square" rtlCol="0">
            <a:spAutoFit/>
          </a:bodyPr>
          <a:lstStyle/>
          <a:p>
            <a:r>
              <a:rPr lang="en-GB" sz="2800" b="1" dirty="0"/>
              <a:t>Please let us know if you would like a sample Practice Policy for Opioid Prescribing</a:t>
            </a:r>
          </a:p>
        </p:txBody>
      </p:sp>
    </p:spTree>
    <p:extLst>
      <p:ext uri="{BB962C8B-B14F-4D97-AF65-F5344CB8AC3E}">
        <p14:creationId xmlns:p14="http://schemas.microsoft.com/office/powerpoint/2010/main" val="3379695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84F29F-1703-7569-66AA-9FEE2675A2E4}"/>
              </a:ext>
            </a:extLst>
          </p:cNvPr>
          <p:cNvSpPr txBox="1"/>
          <p:nvPr/>
        </p:nvSpPr>
        <p:spPr>
          <a:xfrm>
            <a:off x="1170878" y="378555"/>
            <a:ext cx="11322205" cy="1021883"/>
          </a:xfrm>
          <a:prstGeom prst="rect">
            <a:avLst/>
          </a:prstGeom>
          <a:noFill/>
        </p:spPr>
        <p:txBody>
          <a:bodyPr wrap="square">
            <a:spAutoFit/>
          </a:bodyPr>
          <a:lstStyle/>
          <a:p>
            <a:pPr>
              <a:tabLst>
                <a:tab pos="1771650" algn="l"/>
              </a:tabLst>
            </a:pPr>
            <a:r>
              <a:rPr lang="en-GB" sz="2400" b="1"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NICE Guidance on Opioids (</a:t>
            </a:r>
            <a:r>
              <a:rPr lang="en-GB" sz="2400" b="1" kern="100" dirty="0" err="1">
                <a:solidFill>
                  <a:schemeClr val="accent1"/>
                </a:solidFill>
                <a:effectLst/>
                <a:latin typeface="Calibri" panose="020F0502020204030204" pitchFamily="34" charset="0"/>
                <a:ea typeface="Calibri" panose="020F0502020204030204" pitchFamily="34" charset="0"/>
                <a:cs typeface="Calibri" panose="020F0502020204030204" pitchFamily="34" charset="0"/>
              </a:rPr>
              <a:t>excl</a:t>
            </a:r>
            <a:r>
              <a:rPr lang="en-GB" sz="2400" b="1"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Palliative Care)</a:t>
            </a:r>
          </a:p>
          <a:p>
            <a:pPr>
              <a:tabLst>
                <a:tab pos="1771650" algn="l"/>
              </a:tabLst>
            </a:pPr>
            <a:r>
              <a:rPr lang="en-GB" kern="100" dirty="0">
                <a:ea typeface="Calibri" panose="020F0502020204030204" pitchFamily="34" charset="0"/>
                <a:cs typeface="Arial" panose="020B0604020202020204" pitchFamily="34" charset="0"/>
              </a:rPr>
              <a:t>(</a:t>
            </a:r>
            <a:r>
              <a:rPr lang="en-GB" kern="100" dirty="0">
                <a:effectLst/>
                <a:ea typeface="Calibri" panose="020F0502020204030204" pitchFamily="34" charset="0"/>
                <a:cs typeface="Arial" panose="020B0604020202020204" pitchFamily="34" charset="0"/>
              </a:rPr>
              <a:t>Visual Summaries: </a:t>
            </a:r>
            <a:r>
              <a:rPr lang="en-GB" u="sng" kern="100" dirty="0">
                <a:solidFill>
                  <a:srgbClr val="0563C1"/>
                </a:solidFill>
                <a:effectLst/>
                <a:ea typeface="Calibri" panose="020F0502020204030204" pitchFamily="34" charset="0"/>
                <a:cs typeface="Arial" panose="020B0604020202020204" pitchFamily="34" charset="0"/>
                <a:hlinkClick r:id="rId3"/>
              </a:rPr>
              <a:t>NICE (NG215) Before Starting Medication </a:t>
            </a:r>
            <a:r>
              <a:rPr lang="en-GB" kern="100" dirty="0">
                <a:solidFill>
                  <a:srgbClr val="0563C1"/>
                </a:solidFill>
                <a:effectLst/>
                <a:ea typeface="Calibri" panose="020F0502020204030204" pitchFamily="34" charset="0"/>
                <a:cs typeface="Arial" panose="020B0604020202020204" pitchFamily="34" charset="0"/>
              </a:rPr>
              <a:t>and  </a:t>
            </a:r>
            <a:r>
              <a:rPr lang="en-GB" u="sng" kern="100" dirty="0">
                <a:solidFill>
                  <a:srgbClr val="0563C1"/>
                </a:solidFill>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NICE (NG215) Reviewing Medication</a:t>
            </a:r>
            <a:r>
              <a:rPr lang="en-GB" u="sng" kern="100" dirty="0">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lang="en-GB" u="sng" kern="100" dirty="0">
                <a:solidFill>
                  <a:srgbClr val="0563C1"/>
                </a:solidFill>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endParaRPr lang="en-GB" u="sng" kern="100" dirty="0">
              <a:solidFill>
                <a:srgbClr val="0563C1"/>
              </a:solidFill>
              <a:effectLst/>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tabLst>
                <a:tab pos="1771650" algn="l"/>
              </a:tabLst>
            </a:pPr>
            <a:endParaRPr lang="en-GB" kern="100" dirty="0">
              <a:effectLst/>
              <a:ea typeface="Calibri" panose="020F0502020204030204" pitchFamily="34" charset="0"/>
              <a:cs typeface="Arial" panose="020B0604020202020204" pitchFamily="34" charset="0"/>
            </a:endParaRPr>
          </a:p>
        </p:txBody>
      </p:sp>
      <p:graphicFrame>
        <p:nvGraphicFramePr>
          <p:cNvPr id="9" name="Table 9">
            <a:extLst>
              <a:ext uri="{FF2B5EF4-FFF2-40B4-BE49-F238E27FC236}">
                <a16:creationId xmlns:a16="http://schemas.microsoft.com/office/drawing/2014/main" id="{E6F5EFCC-6133-9834-7B3B-20CB4A78B7C6}"/>
              </a:ext>
            </a:extLst>
          </p:cNvPr>
          <p:cNvGraphicFramePr>
            <a:graphicFrameLocks noGrp="1"/>
          </p:cNvGraphicFramePr>
          <p:nvPr>
            <p:extLst>
              <p:ext uri="{D42A27DB-BD31-4B8C-83A1-F6EECF244321}">
                <p14:modId xmlns:p14="http://schemas.microsoft.com/office/powerpoint/2010/main" val="3995837848"/>
              </p:ext>
            </p:extLst>
          </p:nvPr>
        </p:nvGraphicFramePr>
        <p:xfrm>
          <a:off x="374185" y="1200234"/>
          <a:ext cx="11443630" cy="4799415"/>
        </p:xfrm>
        <a:graphic>
          <a:graphicData uri="http://schemas.openxmlformats.org/drawingml/2006/table">
            <a:tbl>
              <a:tblPr bandRow="1">
                <a:tableStyleId>{5C22544A-7EE6-4342-B048-85BDC9FD1C3A}</a:tableStyleId>
              </a:tblPr>
              <a:tblGrid>
                <a:gridCol w="11443630">
                  <a:extLst>
                    <a:ext uri="{9D8B030D-6E8A-4147-A177-3AD203B41FA5}">
                      <a16:colId xmlns:a16="http://schemas.microsoft.com/office/drawing/2014/main" val="96321730"/>
                    </a:ext>
                  </a:extLst>
                </a:gridCol>
              </a:tblGrid>
              <a:tr h="265486">
                <a:tc>
                  <a:txBody>
                    <a:bodyPr/>
                    <a:lstStyle/>
                    <a:p>
                      <a:pPr>
                        <a:lnSpc>
                          <a:spcPct val="107000"/>
                        </a:lnSpc>
                        <a:spcAft>
                          <a:spcPts val="800"/>
                        </a:spcAft>
                        <a:tabLst>
                          <a:tab pos="1771650" algn="l"/>
                        </a:tabLst>
                      </a:pPr>
                      <a:r>
                        <a:rPr lang="en-GB" sz="1800" b="1" kern="100" dirty="0">
                          <a:effectLst/>
                          <a:latin typeface="+mn-lt"/>
                          <a:ea typeface="Calibri" panose="020F0502020204030204" pitchFamily="34" charset="0"/>
                          <a:cs typeface="Arial" panose="020B0604020202020204" pitchFamily="34" charset="0"/>
                        </a:rPr>
                        <a:t>Chronic primary pain </a:t>
                      </a:r>
                      <a:r>
                        <a:rPr lang="en-GB" sz="1800" kern="100" dirty="0">
                          <a:effectLst/>
                          <a:latin typeface="+mn-lt"/>
                          <a:ea typeface="Calibri" panose="020F0502020204030204" pitchFamily="34" charset="0"/>
                          <a:cs typeface="Arial" panose="020B0604020202020204" pitchFamily="34" charset="0"/>
                        </a:rPr>
                        <a:t>(ICD-11 includes </a:t>
                      </a:r>
                      <a:r>
                        <a:rPr lang="en-GB" sz="1800" kern="100" dirty="0" err="1">
                          <a:effectLst/>
                          <a:latin typeface="+mn-lt"/>
                          <a:ea typeface="Calibri" panose="020F0502020204030204" pitchFamily="34" charset="0"/>
                          <a:cs typeface="Arial" panose="020B0604020202020204" pitchFamily="34" charset="0"/>
                        </a:rPr>
                        <a:t>fibromyalgiaand</a:t>
                      </a:r>
                      <a:r>
                        <a:rPr lang="en-GB" sz="1800" kern="100" dirty="0">
                          <a:effectLst/>
                          <a:latin typeface="+mn-lt"/>
                          <a:ea typeface="Calibri" panose="020F0502020204030204" pitchFamily="34" charset="0"/>
                          <a:cs typeface="Arial" panose="020B0604020202020204" pitchFamily="34" charset="0"/>
                        </a:rPr>
                        <a:t> chronic primary musculoskeletal pain) (</a:t>
                      </a:r>
                      <a:r>
                        <a:rPr lang="en-GB" sz="1800" u="sng" kern="100" dirty="0">
                          <a:solidFill>
                            <a:srgbClr val="0563C1"/>
                          </a:solidFill>
                          <a:effectLst/>
                          <a:latin typeface="+mn-lt"/>
                          <a:ea typeface="Calibri" panose="020F0502020204030204" pitchFamily="34" charset="0"/>
                          <a:cs typeface="Arial" panose="020B0604020202020204" pitchFamily="34" charset="0"/>
                          <a:hlinkClick r:id="rId5"/>
                        </a:rPr>
                        <a:t>NG193</a:t>
                      </a:r>
                      <a:r>
                        <a:rPr lang="en-GB" sz="1800" kern="100" dirty="0">
                          <a:effectLst/>
                          <a:latin typeface="+mn-lt"/>
                          <a:ea typeface="Calibri" panose="020F0502020204030204" pitchFamily="34" charset="0"/>
                          <a:cs typeface="Arial" panose="020B0604020202020204" pitchFamily="34" charset="0"/>
                        </a:rPr>
                        <a:t>)</a:t>
                      </a:r>
                    </a:p>
                  </a:txBody>
                  <a:tcPr marL="68580" marR="68580" marT="0" marB="0">
                    <a:solidFill>
                      <a:srgbClr val="FFB81C"/>
                    </a:solidFill>
                  </a:tcPr>
                </a:tc>
                <a:extLst>
                  <a:ext uri="{0D108BD9-81ED-4DB2-BD59-A6C34878D82A}">
                    <a16:rowId xmlns:a16="http://schemas.microsoft.com/office/drawing/2014/main" val="2486553749"/>
                  </a:ext>
                </a:extLst>
              </a:tr>
              <a:tr h="344560">
                <a:tc>
                  <a:txBody>
                    <a:bodyPr/>
                    <a:lstStyle/>
                    <a:p>
                      <a:pPr marL="285750" indent="-285750">
                        <a:buFont typeface="Arial" panose="020B0604020202020204" pitchFamily="34" charset="0"/>
                        <a:buChar char="•"/>
                      </a:pPr>
                      <a:r>
                        <a:rPr lang="en-GB" sz="1800" b="1" dirty="0">
                          <a:effectLst/>
                          <a:latin typeface="+mn-lt"/>
                          <a:ea typeface="Calibri" panose="020F0502020204030204" pitchFamily="34" charset="0"/>
                        </a:rPr>
                        <a:t>Do not initiate opioids. </a:t>
                      </a:r>
                      <a:endParaRPr lang="en-GB" sz="1800" b="1" dirty="0">
                        <a:latin typeface="+mn-lt"/>
                      </a:endParaRPr>
                    </a:p>
                  </a:txBody>
                  <a:tcPr>
                    <a:solidFill>
                      <a:schemeClr val="accent4">
                        <a:lumMod val="40000"/>
                        <a:lumOff val="60000"/>
                      </a:schemeClr>
                    </a:solidFill>
                  </a:tcPr>
                </a:tc>
                <a:extLst>
                  <a:ext uri="{0D108BD9-81ED-4DB2-BD59-A6C34878D82A}">
                    <a16:rowId xmlns:a16="http://schemas.microsoft.com/office/drawing/2014/main" val="1038138809"/>
                  </a:ext>
                </a:extLst>
              </a:tr>
              <a:tr h="264223">
                <a:tc>
                  <a:txBody>
                    <a:bodyPr/>
                    <a:lstStyle/>
                    <a:p>
                      <a:pPr>
                        <a:lnSpc>
                          <a:spcPct val="107000"/>
                        </a:lnSpc>
                        <a:spcAft>
                          <a:spcPts val="800"/>
                        </a:spcAft>
                        <a:tabLst>
                          <a:tab pos="1771650" algn="l"/>
                        </a:tabLst>
                      </a:pPr>
                      <a:r>
                        <a:rPr lang="en-GB" sz="1800" b="1" kern="100" dirty="0">
                          <a:effectLst/>
                          <a:latin typeface="+mn-lt"/>
                          <a:ea typeface="Calibri" panose="020F0502020204030204" pitchFamily="34" charset="0"/>
                          <a:cs typeface="Arial" panose="020B0604020202020204" pitchFamily="34" charset="0"/>
                        </a:rPr>
                        <a:t>Low back pain </a:t>
                      </a:r>
                      <a:r>
                        <a:rPr lang="en-GB" sz="1800" kern="100" dirty="0">
                          <a:effectLst/>
                          <a:latin typeface="+mn-lt"/>
                          <a:ea typeface="Calibri" panose="020F0502020204030204" pitchFamily="34" charset="0"/>
                          <a:cs typeface="Arial" panose="020B0604020202020204" pitchFamily="34" charset="0"/>
                        </a:rPr>
                        <a:t>(</a:t>
                      </a:r>
                      <a:r>
                        <a:rPr lang="en-GB" sz="1800" u="sng" kern="100" dirty="0">
                          <a:solidFill>
                            <a:srgbClr val="0563C1"/>
                          </a:solidFill>
                          <a:effectLst/>
                          <a:latin typeface="+mn-lt"/>
                          <a:ea typeface="Calibri" panose="020F0502020204030204" pitchFamily="34" charset="0"/>
                          <a:cs typeface="Arial" panose="020B0604020202020204" pitchFamily="34" charset="0"/>
                          <a:hlinkClick r:id="rId6"/>
                        </a:rPr>
                        <a:t>NG59</a:t>
                      </a:r>
                      <a:r>
                        <a:rPr lang="en-GB" sz="1800" u="sng" kern="100" dirty="0">
                          <a:solidFill>
                            <a:srgbClr val="0563C1"/>
                          </a:solidFill>
                          <a:effectLst/>
                          <a:latin typeface="+mn-lt"/>
                          <a:ea typeface="Calibri" panose="020F0502020204030204" pitchFamily="34" charset="0"/>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and </a:t>
                      </a:r>
                      <a:r>
                        <a:rPr kumimoji="0" lang="en-GB" sz="1800" b="1"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sciatica</a:t>
                      </a:r>
                      <a:r>
                        <a:rPr kumimoji="0" lang="en-GB" sz="18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 </a:t>
                      </a:r>
                      <a:r>
                        <a:rPr lang="en-GB" sz="1800" dirty="0">
                          <a:effectLst/>
                          <a:latin typeface="+mn-lt"/>
                          <a:ea typeface="Calibri" panose="020F0502020204030204" pitchFamily="34" charset="0"/>
                        </a:rPr>
                        <a:t>(</a:t>
                      </a:r>
                      <a:r>
                        <a:rPr lang="en-GB" sz="1800" u="sng" dirty="0">
                          <a:solidFill>
                            <a:srgbClr val="0563C1"/>
                          </a:solidFill>
                          <a:effectLst/>
                          <a:latin typeface="+mn-lt"/>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NG59</a:t>
                      </a:r>
                      <a:r>
                        <a:rPr lang="en-GB" sz="1800" u="sng" dirty="0">
                          <a:solidFill>
                            <a:srgbClr val="0563C1"/>
                          </a:solidFill>
                          <a:effectLst/>
                          <a:latin typeface="+mn-lt"/>
                          <a:ea typeface="Calibri" panose="020F0502020204030204" pitchFamily="34" charset="0"/>
                        </a:rPr>
                        <a:t>)</a:t>
                      </a:r>
                      <a:endParaRPr lang="en-GB" sz="1800" kern="100" dirty="0">
                        <a:effectLst/>
                        <a:latin typeface="+mn-lt"/>
                        <a:ea typeface="Calibri" panose="020F0502020204030204" pitchFamily="34" charset="0"/>
                        <a:cs typeface="Arial" panose="020B0604020202020204" pitchFamily="34" charset="0"/>
                      </a:endParaRPr>
                    </a:p>
                  </a:txBody>
                  <a:tcPr marL="68580" marR="68580" marT="0" marB="0">
                    <a:solidFill>
                      <a:srgbClr val="FFC000"/>
                    </a:solidFill>
                  </a:tcPr>
                </a:tc>
                <a:extLst>
                  <a:ext uri="{0D108BD9-81ED-4DB2-BD59-A6C34878D82A}">
                    <a16:rowId xmlns:a16="http://schemas.microsoft.com/office/drawing/2014/main" val="4244306196"/>
                  </a:ext>
                </a:extLst>
              </a:tr>
              <a:tr h="861400">
                <a:tc>
                  <a:txBody>
                    <a:bodyPr/>
                    <a:lstStyle/>
                    <a:p>
                      <a:pPr marL="285750" indent="-285750">
                        <a:lnSpc>
                          <a:spcPct val="100000"/>
                        </a:lnSpc>
                        <a:spcAft>
                          <a:spcPts val="0"/>
                        </a:spcAft>
                        <a:buFont typeface="Arial" panose="020B0604020202020204" pitchFamily="34" charset="0"/>
                        <a:buChar char="•"/>
                        <a:tabLst>
                          <a:tab pos="1771650" algn="l"/>
                        </a:tabLst>
                      </a:pPr>
                      <a:r>
                        <a:rPr lang="en-GB" sz="1800" b="1" kern="100" dirty="0">
                          <a:effectLst/>
                          <a:latin typeface="+mn-lt"/>
                          <a:ea typeface="Calibri" panose="020F0502020204030204" pitchFamily="34" charset="0"/>
                          <a:cs typeface="Arial" panose="020B0604020202020204" pitchFamily="34" charset="0"/>
                        </a:rPr>
                        <a:t>Consider</a:t>
                      </a:r>
                      <a:r>
                        <a:rPr lang="en-GB" sz="1800" kern="100" dirty="0">
                          <a:effectLst/>
                          <a:latin typeface="+mn-lt"/>
                          <a:ea typeface="Calibri" panose="020F0502020204030204" pitchFamily="34" charset="0"/>
                          <a:cs typeface="Arial" panose="020B0604020202020204" pitchFamily="34" charset="0"/>
                        </a:rPr>
                        <a:t> </a:t>
                      </a:r>
                      <a:r>
                        <a:rPr lang="en-GB" sz="1800" b="1" kern="100" dirty="0">
                          <a:effectLst/>
                          <a:latin typeface="+mn-lt"/>
                          <a:ea typeface="Calibri" panose="020F0502020204030204" pitchFamily="34" charset="0"/>
                          <a:cs typeface="Arial" panose="020B0604020202020204" pitchFamily="34" charset="0"/>
                        </a:rPr>
                        <a:t>weak opioids </a:t>
                      </a:r>
                      <a:r>
                        <a:rPr lang="en-GB" sz="1800" kern="100" dirty="0">
                          <a:effectLst/>
                          <a:latin typeface="+mn-lt"/>
                          <a:ea typeface="Calibri" panose="020F0502020204030204" pitchFamily="34" charset="0"/>
                          <a:cs typeface="Arial" panose="020B0604020202020204" pitchFamily="34" charset="0"/>
                        </a:rPr>
                        <a:t>(with or without paracetamol) for managing </a:t>
                      </a:r>
                      <a:r>
                        <a:rPr lang="en-GB" sz="1800" b="1" kern="100" dirty="0">
                          <a:effectLst/>
                          <a:latin typeface="+mn-lt"/>
                          <a:ea typeface="Calibri" panose="020F0502020204030204" pitchFamily="34" charset="0"/>
                          <a:cs typeface="Arial" panose="020B0604020202020204" pitchFamily="34" charset="0"/>
                        </a:rPr>
                        <a:t>acute low back pain </a:t>
                      </a:r>
                      <a:r>
                        <a:rPr lang="en-GB" sz="1800" kern="100" dirty="0">
                          <a:effectLst/>
                          <a:latin typeface="+mn-lt"/>
                          <a:ea typeface="Calibri" panose="020F0502020204030204" pitchFamily="34" charset="0"/>
                          <a:cs typeface="Arial" panose="020B0604020202020204" pitchFamily="34" charset="0"/>
                        </a:rPr>
                        <a:t>only if NSAID is contraindicated, not tolerated, or  ineffective.  </a:t>
                      </a:r>
                      <a:r>
                        <a:rPr lang="en-GB" sz="1800" b="1" kern="100" dirty="0">
                          <a:effectLst/>
                          <a:latin typeface="+mn-lt"/>
                          <a:ea typeface="Calibri" panose="020F0502020204030204" pitchFamily="34" charset="0"/>
                          <a:cs typeface="Arial" panose="020B0604020202020204" pitchFamily="34" charset="0"/>
                        </a:rPr>
                        <a:t>Do not routinely offer opioids for managing acute low back pain</a:t>
                      </a:r>
                      <a:r>
                        <a:rPr lang="en-GB" sz="1800" kern="100" dirty="0">
                          <a:effectLst/>
                          <a:latin typeface="+mn-lt"/>
                          <a:ea typeface="Calibri" panose="020F0502020204030204" pitchFamily="34" charset="0"/>
                          <a:cs typeface="Arial" panose="020B0604020202020204" pitchFamily="34" charset="0"/>
                        </a:rPr>
                        <a:t>.</a:t>
                      </a:r>
                    </a:p>
                    <a:p>
                      <a:pPr marL="285750" indent="-285750">
                        <a:lnSpc>
                          <a:spcPct val="100000"/>
                        </a:lnSpc>
                        <a:spcAft>
                          <a:spcPts val="0"/>
                        </a:spcAft>
                        <a:buFont typeface="Arial" panose="020B0604020202020204" pitchFamily="34" charset="0"/>
                        <a:buChar char="•"/>
                      </a:pPr>
                      <a:r>
                        <a:rPr lang="en-GB" sz="1800" b="1" dirty="0">
                          <a:effectLst/>
                          <a:latin typeface="+mn-lt"/>
                          <a:ea typeface="Calibri" panose="020F0502020204030204" pitchFamily="34" charset="0"/>
                        </a:rPr>
                        <a:t>Do not offer opioids </a:t>
                      </a:r>
                      <a:r>
                        <a:rPr lang="en-GB" sz="1800" dirty="0">
                          <a:effectLst/>
                          <a:latin typeface="+mn-lt"/>
                          <a:ea typeface="Calibri" panose="020F0502020204030204" pitchFamily="34" charset="0"/>
                        </a:rPr>
                        <a:t>for managing </a:t>
                      </a:r>
                      <a:r>
                        <a:rPr lang="en-GB" sz="1800" b="1" dirty="0">
                          <a:effectLst/>
                          <a:latin typeface="+mn-lt"/>
                          <a:ea typeface="Calibri" panose="020F0502020204030204" pitchFamily="34" charset="0"/>
                        </a:rPr>
                        <a:t>chronic low back pain </a:t>
                      </a:r>
                      <a:r>
                        <a:rPr lang="en-GB" sz="1800" dirty="0">
                          <a:effectLst/>
                          <a:latin typeface="+mn-lt"/>
                          <a:ea typeface="Calibri" panose="020F0502020204030204" pitchFamily="34" charset="0"/>
                        </a:rPr>
                        <a:t>or for managing </a:t>
                      </a:r>
                      <a:r>
                        <a:rPr lang="en-GB" sz="1800" b="1" dirty="0">
                          <a:effectLst/>
                          <a:latin typeface="+mn-lt"/>
                          <a:ea typeface="Calibri" panose="020F0502020204030204" pitchFamily="34" charset="0"/>
                        </a:rPr>
                        <a:t>chronic sciatica</a:t>
                      </a:r>
                      <a:endParaRPr lang="en-GB" sz="1800" b="1" dirty="0">
                        <a:latin typeface="+mn-lt"/>
                      </a:endParaRPr>
                    </a:p>
                  </a:txBody>
                  <a:tcPr>
                    <a:solidFill>
                      <a:schemeClr val="accent4">
                        <a:lumMod val="40000"/>
                        <a:lumOff val="60000"/>
                      </a:schemeClr>
                    </a:solidFill>
                  </a:tcPr>
                </a:tc>
                <a:extLst>
                  <a:ext uri="{0D108BD9-81ED-4DB2-BD59-A6C34878D82A}">
                    <a16:rowId xmlns:a16="http://schemas.microsoft.com/office/drawing/2014/main" val="2748071467"/>
                  </a:ext>
                </a:extLst>
              </a:tr>
              <a:tr h="344560">
                <a:tc>
                  <a:txBody>
                    <a:bodyPr/>
                    <a:lstStyle/>
                    <a:p>
                      <a:r>
                        <a:rPr lang="en-GB" sz="1800" b="1" dirty="0">
                          <a:effectLst/>
                          <a:latin typeface="+mn-lt"/>
                          <a:ea typeface="Calibri" panose="020F0502020204030204" pitchFamily="34" charset="0"/>
                        </a:rPr>
                        <a:t>Osteoarthritis</a:t>
                      </a:r>
                      <a:r>
                        <a:rPr lang="en-GB" sz="1800" dirty="0">
                          <a:effectLst/>
                          <a:latin typeface="+mn-lt"/>
                          <a:ea typeface="Calibri" panose="020F0502020204030204" pitchFamily="34" charset="0"/>
                        </a:rPr>
                        <a:t> (</a:t>
                      </a:r>
                      <a:r>
                        <a:rPr lang="en-GB" sz="1800" u="sng" dirty="0">
                          <a:solidFill>
                            <a:srgbClr val="0563C1"/>
                          </a:solidFill>
                          <a:effectLst/>
                          <a:latin typeface="+mn-lt"/>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NG226</a:t>
                      </a:r>
                      <a:r>
                        <a:rPr lang="en-GB" sz="1800" dirty="0">
                          <a:effectLst/>
                          <a:latin typeface="+mn-lt"/>
                          <a:ea typeface="Calibri" panose="020F0502020204030204" pitchFamily="34" charset="0"/>
                        </a:rPr>
                        <a:t>) </a:t>
                      </a:r>
                      <a:endParaRPr lang="en-GB" sz="1800" dirty="0">
                        <a:latin typeface="+mn-lt"/>
                      </a:endParaRPr>
                    </a:p>
                  </a:txBody>
                  <a:tcPr>
                    <a:solidFill>
                      <a:srgbClr val="FFB81C"/>
                    </a:solidFill>
                  </a:tcPr>
                </a:tc>
                <a:extLst>
                  <a:ext uri="{0D108BD9-81ED-4DB2-BD59-A6C34878D82A}">
                    <a16:rowId xmlns:a16="http://schemas.microsoft.com/office/drawing/2014/main" val="948579622"/>
                  </a:ext>
                </a:extLst>
              </a:tr>
              <a:tr h="861400">
                <a:tc>
                  <a:txBody>
                    <a:bodyPr/>
                    <a:lstStyle/>
                    <a:p>
                      <a:pPr marL="285750" indent="-285750">
                        <a:lnSpc>
                          <a:spcPct val="100000"/>
                        </a:lnSpc>
                        <a:spcAft>
                          <a:spcPts val="0"/>
                        </a:spcAft>
                        <a:buFont typeface="Arial" panose="020B0604020202020204" pitchFamily="34" charset="0"/>
                        <a:buChar char="•"/>
                        <a:tabLst>
                          <a:tab pos="1771650" algn="l"/>
                        </a:tabLst>
                      </a:pPr>
                      <a:r>
                        <a:rPr lang="en-GB" sz="1800" b="1" kern="100" dirty="0">
                          <a:effectLst/>
                          <a:latin typeface="+mn-lt"/>
                          <a:ea typeface="Calibri" panose="020F0502020204030204" pitchFamily="34" charset="0"/>
                          <a:cs typeface="Arial" panose="020B0604020202020204" pitchFamily="34" charset="0"/>
                        </a:rPr>
                        <a:t>Do not routinely offer weak opioids</a:t>
                      </a:r>
                      <a:r>
                        <a:rPr lang="en-GB" sz="1800" kern="100" dirty="0">
                          <a:effectLst/>
                          <a:latin typeface="+mn-lt"/>
                          <a:ea typeface="Calibri" panose="020F0502020204030204" pitchFamily="34" charset="0"/>
                          <a:cs typeface="Arial" panose="020B0604020202020204" pitchFamily="34" charset="0"/>
                        </a:rPr>
                        <a:t> unless: they are only used infrequently for short-term pain relief and all other pharmacological treatments are contraindicated, not tolerated or ineffective.</a:t>
                      </a:r>
                    </a:p>
                    <a:p>
                      <a:pPr marL="285750" indent="-285750">
                        <a:lnSpc>
                          <a:spcPct val="100000"/>
                        </a:lnSpc>
                        <a:spcAft>
                          <a:spcPts val="0"/>
                        </a:spcAft>
                        <a:buFont typeface="Wingdings" panose="05000000000000000000" pitchFamily="2" charset="2"/>
                        <a:buChar char="§"/>
                      </a:pPr>
                      <a:r>
                        <a:rPr lang="en-GB" sz="1800" b="1" dirty="0">
                          <a:effectLst/>
                          <a:latin typeface="+mn-lt"/>
                          <a:ea typeface="Calibri" panose="020F0502020204030204" pitchFamily="34" charset="0"/>
                        </a:rPr>
                        <a:t>Do not offer strong opioids to people to manage osteoarthritis</a:t>
                      </a:r>
                      <a:r>
                        <a:rPr lang="en-GB" sz="1800" dirty="0">
                          <a:effectLst/>
                          <a:latin typeface="+mn-lt"/>
                          <a:ea typeface="Calibri" panose="020F0502020204030204" pitchFamily="34" charset="0"/>
                        </a:rPr>
                        <a:t>. Explain risks of strong opioids outweigh benefits</a:t>
                      </a:r>
                    </a:p>
                  </a:txBody>
                  <a:tcPr>
                    <a:solidFill>
                      <a:schemeClr val="accent4">
                        <a:lumMod val="40000"/>
                        <a:lumOff val="60000"/>
                      </a:schemeClr>
                    </a:solidFill>
                  </a:tcPr>
                </a:tc>
                <a:extLst>
                  <a:ext uri="{0D108BD9-81ED-4DB2-BD59-A6C34878D82A}">
                    <a16:rowId xmlns:a16="http://schemas.microsoft.com/office/drawing/2014/main" val="1242277590"/>
                  </a:ext>
                </a:extLst>
              </a:tr>
              <a:tr h="264223">
                <a:tc>
                  <a:txBody>
                    <a:bodyPr/>
                    <a:lstStyle/>
                    <a:p>
                      <a:pPr>
                        <a:lnSpc>
                          <a:spcPct val="107000"/>
                        </a:lnSpc>
                        <a:spcAft>
                          <a:spcPts val="800"/>
                        </a:spcAft>
                        <a:tabLst>
                          <a:tab pos="1771650" algn="l"/>
                        </a:tabLst>
                      </a:pPr>
                      <a:r>
                        <a:rPr lang="en-GB" sz="1800" b="1" kern="100" dirty="0">
                          <a:effectLst/>
                          <a:latin typeface="+mn-lt"/>
                          <a:ea typeface="Calibri" panose="020F0502020204030204" pitchFamily="34" charset="0"/>
                          <a:cs typeface="Arial" panose="020B0604020202020204" pitchFamily="34" charset="0"/>
                        </a:rPr>
                        <a:t>Headaches</a:t>
                      </a:r>
                      <a:r>
                        <a:rPr lang="en-GB" sz="1800" kern="100" dirty="0">
                          <a:effectLst/>
                          <a:latin typeface="+mn-lt"/>
                          <a:ea typeface="Calibri" panose="020F0502020204030204" pitchFamily="34" charset="0"/>
                          <a:cs typeface="Arial" panose="020B0604020202020204" pitchFamily="34" charset="0"/>
                        </a:rPr>
                        <a:t> (</a:t>
                      </a:r>
                      <a:r>
                        <a:rPr lang="en-GB" sz="1800" u="sng" kern="100" dirty="0">
                          <a:solidFill>
                            <a:srgbClr val="0563C1"/>
                          </a:solidFill>
                          <a:effectLst/>
                          <a:latin typeface="+mn-lt"/>
                          <a:ea typeface="Calibri" panose="020F0502020204030204" pitchFamily="34" charset="0"/>
                          <a:cs typeface="Arial" panose="020B0604020202020204" pitchFamily="34" charset="0"/>
                          <a:hlinkClick r:id="rId8"/>
                        </a:rPr>
                        <a:t>CG150</a:t>
                      </a:r>
                      <a:r>
                        <a:rPr lang="en-GB" sz="1800" u="sng" kern="100" dirty="0">
                          <a:solidFill>
                            <a:srgbClr val="0563C1"/>
                          </a:solidFill>
                          <a:effectLst/>
                          <a:latin typeface="+mn-lt"/>
                          <a:ea typeface="Calibri" panose="020F0502020204030204" pitchFamily="34" charset="0"/>
                          <a:cs typeface="Arial" panose="020B0604020202020204" pitchFamily="34" charset="0"/>
                        </a:rPr>
                        <a:t>)</a:t>
                      </a:r>
                      <a:endParaRPr lang="en-GB" sz="1800" kern="100" dirty="0">
                        <a:effectLst/>
                        <a:latin typeface="+mn-lt"/>
                        <a:ea typeface="Calibri" panose="020F0502020204030204" pitchFamily="34" charset="0"/>
                        <a:cs typeface="Arial" panose="020B0604020202020204" pitchFamily="34" charset="0"/>
                      </a:endParaRPr>
                    </a:p>
                  </a:txBody>
                  <a:tcPr marL="68580" marR="68580" marT="0" marB="0">
                    <a:solidFill>
                      <a:srgbClr val="FFC000"/>
                    </a:solidFill>
                  </a:tcPr>
                </a:tc>
                <a:extLst>
                  <a:ext uri="{0D108BD9-81ED-4DB2-BD59-A6C34878D82A}">
                    <a16:rowId xmlns:a16="http://schemas.microsoft.com/office/drawing/2014/main" val="3042236654"/>
                  </a:ext>
                </a:extLst>
              </a:tr>
              <a:tr h="264223">
                <a:tc>
                  <a:txBody>
                    <a:bodyPr/>
                    <a:lstStyle/>
                    <a:p>
                      <a:pPr marL="285750" indent="-285750">
                        <a:lnSpc>
                          <a:spcPct val="107000"/>
                        </a:lnSpc>
                        <a:spcAft>
                          <a:spcPts val="800"/>
                        </a:spcAft>
                        <a:buFont typeface="Arial" panose="020B0604020202020204" pitchFamily="34" charset="0"/>
                        <a:buChar char="•"/>
                        <a:tabLst>
                          <a:tab pos="1771650" algn="l"/>
                        </a:tabLst>
                      </a:pPr>
                      <a:r>
                        <a:rPr lang="en-GB" sz="1800" b="1" kern="100" dirty="0">
                          <a:effectLst/>
                          <a:latin typeface="+mn-lt"/>
                          <a:ea typeface="Calibri" panose="020F0502020204030204" pitchFamily="34" charset="0"/>
                          <a:cs typeface="Arial" panose="020B0604020202020204" pitchFamily="34" charset="0"/>
                        </a:rPr>
                        <a:t>Do not offer opioids for acute treatment</a:t>
                      </a:r>
                      <a:r>
                        <a:rPr lang="en-GB" sz="1800" kern="100" dirty="0">
                          <a:effectLst/>
                          <a:latin typeface="+mn-lt"/>
                          <a:ea typeface="Calibri" panose="020F0502020204030204" pitchFamily="34" charset="0"/>
                          <a:cs typeface="Arial" panose="020B0604020202020204" pitchFamily="34" charset="0"/>
                        </a:rPr>
                        <a:t> of tension‑type headache, acute treatment of migraine or cluster headache.</a:t>
                      </a:r>
                    </a:p>
                  </a:txBody>
                  <a:tcPr marL="68580" marR="68580" marT="0" marB="0">
                    <a:solidFill>
                      <a:schemeClr val="accent4">
                        <a:lumMod val="40000"/>
                        <a:lumOff val="60000"/>
                      </a:schemeClr>
                    </a:solidFill>
                  </a:tcPr>
                </a:tc>
                <a:extLst>
                  <a:ext uri="{0D108BD9-81ED-4DB2-BD59-A6C34878D82A}">
                    <a16:rowId xmlns:a16="http://schemas.microsoft.com/office/drawing/2014/main" val="2079360621"/>
                  </a:ext>
                </a:extLst>
              </a:tr>
              <a:tr h="367463">
                <a:tc>
                  <a:txBody>
                    <a:bodyPr/>
                    <a:lstStyle/>
                    <a:p>
                      <a:pPr marL="0" indent="0">
                        <a:lnSpc>
                          <a:spcPct val="107000"/>
                        </a:lnSpc>
                        <a:spcAft>
                          <a:spcPts val="800"/>
                        </a:spcAft>
                        <a:buFont typeface="Arial" panose="020B0604020202020204" pitchFamily="34" charset="0"/>
                        <a:buNone/>
                        <a:tabLst>
                          <a:tab pos="1771650" algn="l"/>
                        </a:tabLst>
                      </a:pPr>
                      <a:r>
                        <a:rPr lang="en-GB" sz="1800" b="1" dirty="0">
                          <a:effectLst/>
                          <a:latin typeface="Calibri" panose="020F0502020204030204" pitchFamily="34" charset="0"/>
                          <a:ea typeface="Calibri" panose="020F0502020204030204" pitchFamily="34" charset="0"/>
                          <a:cs typeface="Calibri" panose="020F0502020204030204" pitchFamily="34" charset="0"/>
                        </a:rPr>
                        <a:t>Neuropathic pain </a:t>
                      </a:r>
                      <a:r>
                        <a:rPr lang="en-GB" sz="1800" dirty="0">
                          <a:effectLst/>
                          <a:latin typeface="Calibri" panose="020F0502020204030204" pitchFamily="34" charset="0"/>
                          <a:ea typeface="Calibri" panose="020F0502020204030204" pitchFamily="34" charset="0"/>
                          <a:cs typeface="Calibri" panose="020F0502020204030204" pitchFamily="34" charset="0"/>
                        </a:rPr>
                        <a:t>(</a:t>
                      </a:r>
                      <a:r>
                        <a:rPr lang="en-GB"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CG173)</a:t>
                      </a:r>
                      <a:endParaRPr lang="en-GB" sz="1800" kern="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rgbClr val="FFB81C"/>
                    </a:solidFill>
                  </a:tcPr>
                </a:tc>
                <a:extLst>
                  <a:ext uri="{0D108BD9-81ED-4DB2-BD59-A6C34878D82A}">
                    <a16:rowId xmlns:a16="http://schemas.microsoft.com/office/drawing/2014/main" val="619217670"/>
                  </a:ext>
                </a:extLst>
              </a:tr>
              <a:tr h="749712">
                <a:tc>
                  <a:txBody>
                    <a:bodyPr/>
                    <a:lstStyle/>
                    <a:p>
                      <a:pPr marL="0" indent="0">
                        <a:lnSpc>
                          <a:spcPct val="100000"/>
                        </a:lnSpc>
                        <a:spcAft>
                          <a:spcPts val="0"/>
                        </a:spcAft>
                        <a:buFont typeface="Arial" panose="020B0604020202020204" pitchFamily="34" charset="0"/>
                        <a:buNone/>
                        <a:tabLst>
                          <a:tab pos="1771650" algn="l"/>
                        </a:tabLst>
                      </a:pPr>
                      <a:r>
                        <a:rPr lang="en-GB" sz="1800" kern="100" dirty="0">
                          <a:effectLst/>
                          <a:latin typeface="Calibri" panose="020F0502020204030204" pitchFamily="34" charset="0"/>
                          <a:ea typeface="Calibri" panose="020F0502020204030204" pitchFamily="34" charset="0"/>
                          <a:cs typeface="Calibri" panose="020F0502020204030204" pitchFamily="34" charset="0"/>
                        </a:rPr>
                        <a:t>Do not use morphine or tramadol unless recommended by a specialist. Exception: tramadol may be used only if acute rescue therapy is needed.</a:t>
                      </a:r>
                    </a:p>
                  </a:txBody>
                  <a:tcPr marL="68580" marR="68580" marT="0" marB="0">
                    <a:solidFill>
                      <a:schemeClr val="accent4">
                        <a:lumMod val="40000"/>
                        <a:lumOff val="60000"/>
                      </a:schemeClr>
                    </a:solidFill>
                  </a:tcPr>
                </a:tc>
                <a:extLst>
                  <a:ext uri="{0D108BD9-81ED-4DB2-BD59-A6C34878D82A}">
                    <a16:rowId xmlns:a16="http://schemas.microsoft.com/office/drawing/2014/main" val="691873455"/>
                  </a:ext>
                </a:extLst>
              </a:tr>
            </a:tbl>
          </a:graphicData>
        </a:graphic>
      </p:graphicFrame>
    </p:spTree>
    <p:extLst>
      <p:ext uri="{BB962C8B-B14F-4D97-AF65-F5344CB8AC3E}">
        <p14:creationId xmlns:p14="http://schemas.microsoft.com/office/powerpoint/2010/main" val="61974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C01600-0A39-3998-261F-AD89C554F11A}"/>
              </a:ext>
            </a:extLst>
          </p:cNvPr>
          <p:cNvSpPr txBox="1"/>
          <p:nvPr/>
        </p:nvSpPr>
        <p:spPr>
          <a:xfrm>
            <a:off x="793594" y="932469"/>
            <a:ext cx="11220028" cy="4401205"/>
          </a:xfrm>
          <a:prstGeom prst="rect">
            <a:avLst/>
          </a:prstGeom>
          <a:noFill/>
        </p:spPr>
        <p:txBody>
          <a:bodyPr wrap="square">
            <a:spAutoFit/>
          </a:bodyPr>
          <a:lstStyle/>
          <a:p>
            <a:pPr marL="342900" indent="-342900">
              <a:buFont typeface="Arial" panose="020B0604020202020204" pitchFamily="34" charset="0"/>
              <a:buChar char="•"/>
            </a:pPr>
            <a:r>
              <a:rPr lang="en-GB" sz="2800" kern="100" dirty="0">
                <a:ea typeface="Calibri" panose="020F0502020204030204" pitchFamily="34" charset="0"/>
                <a:cs typeface="Arial" panose="020B0604020202020204" pitchFamily="34" charset="0"/>
              </a:rPr>
              <a:t>Immediate Release (IR) opioid – low dose and PRN </a:t>
            </a:r>
          </a:p>
          <a:p>
            <a:pPr marL="342900" indent="-342900">
              <a:buFont typeface="Arial" panose="020B0604020202020204" pitchFamily="34" charset="0"/>
              <a:buChar char="•"/>
            </a:pPr>
            <a:r>
              <a:rPr lang="en-GB" sz="2800" b="1" kern="100" dirty="0">
                <a:ea typeface="Calibri" panose="020F0502020204030204" pitchFamily="34" charset="0"/>
                <a:cs typeface="Arial" panose="020B0604020202020204" pitchFamily="34" charset="0"/>
              </a:rPr>
              <a:t>Message to patients</a:t>
            </a:r>
            <a:r>
              <a:rPr lang="en-GB" sz="2800" kern="100" dirty="0">
                <a:ea typeface="Calibri" panose="020F0502020204030204" pitchFamily="34" charset="0"/>
                <a:cs typeface="Arial" panose="020B0604020202020204" pitchFamily="34" charset="0"/>
              </a:rPr>
              <a:t>: save for flare ups and taper after a few days of regular use. </a:t>
            </a:r>
          </a:p>
          <a:p>
            <a:pPr marL="342900" indent="-342900">
              <a:buFont typeface="Arial" panose="020B0604020202020204" pitchFamily="34" charset="0"/>
              <a:buChar char="•"/>
            </a:pPr>
            <a:r>
              <a:rPr lang="en-GB" sz="2800" kern="100" dirty="0">
                <a:ea typeface="Calibri" panose="020F0502020204030204" pitchFamily="34" charset="0"/>
                <a:cs typeface="Arial" panose="020B0604020202020204" pitchFamily="34" charset="0"/>
              </a:rPr>
              <a:t>At 3 months review to avoid long-term use.</a:t>
            </a:r>
          </a:p>
          <a:p>
            <a:pPr marL="342900" indent="-342900">
              <a:buFont typeface="Arial" panose="020B0604020202020204" pitchFamily="34" charset="0"/>
              <a:buChar char="•"/>
            </a:pPr>
            <a:r>
              <a:rPr lang="en-GB" sz="2800" kern="100" dirty="0">
                <a:effectLst/>
                <a:ea typeface="Calibri" panose="020F0502020204030204" pitchFamily="34" charset="0"/>
                <a:cs typeface="Arial" panose="020B0604020202020204" pitchFamily="34" charset="0"/>
              </a:rPr>
              <a:t>Reduce dose gradually if taken opioid &gt; 2 weeks. </a:t>
            </a:r>
            <a:endParaRPr lang="en-GB" sz="2800" kern="100" dirty="0">
              <a:ea typeface="Calibri" panose="020F0502020204030204" pitchFamily="34" charset="0"/>
              <a:cs typeface="Arial" panose="020B0604020202020204" pitchFamily="34" charset="0"/>
            </a:endParaRPr>
          </a:p>
          <a:p>
            <a:r>
              <a:rPr lang="en-GB" sz="2800" b="1" kern="100" dirty="0">
                <a:effectLst/>
                <a:ea typeface="Calibri" panose="020F0502020204030204" pitchFamily="34" charset="0"/>
                <a:cs typeface="Arial" panose="020B0604020202020204" pitchFamily="34" charset="0"/>
              </a:rPr>
              <a:t>Resources to share with patients:</a:t>
            </a:r>
          </a:p>
          <a:p>
            <a:pPr marL="342900" indent="-342900">
              <a:buFont typeface="Arial" panose="020B0604020202020204" pitchFamily="34" charset="0"/>
              <a:buChar char="•"/>
            </a:pPr>
            <a:r>
              <a:rPr lang="en-GB" sz="2800" b="1" kern="100" dirty="0">
                <a:solidFill>
                  <a:srgbClr val="AE2573"/>
                </a:solidFill>
                <a:effectLst/>
                <a:ea typeface="Calibri" panose="020F0502020204030204" pitchFamily="34" charset="0"/>
                <a:cs typeface="Arial" panose="020B0604020202020204" pitchFamily="34" charset="0"/>
              </a:rPr>
              <a:t>Ardens Opioid Template </a:t>
            </a:r>
            <a:r>
              <a:rPr lang="en-GB" sz="2800" b="1" kern="100" dirty="0">
                <a:solidFill>
                  <a:srgbClr val="AE2573"/>
                </a:solidFill>
                <a:ea typeface="Calibri" panose="020F0502020204030204" pitchFamily="34" charset="0"/>
                <a:cs typeface="Arial" panose="020B0604020202020204" pitchFamily="34" charset="0"/>
              </a:rPr>
              <a:t>Long-Term Risks (patient </a:t>
            </a:r>
            <a:r>
              <a:rPr lang="en-GB" sz="2800" b="1" kern="100" dirty="0">
                <a:solidFill>
                  <a:srgbClr val="AE2573"/>
                </a:solidFill>
                <a:effectLst/>
                <a:ea typeface="Calibri" panose="020F0502020204030204" pitchFamily="34" charset="0"/>
                <a:cs typeface="Arial" panose="020B0604020202020204" pitchFamily="34" charset="0"/>
              </a:rPr>
              <a:t>Letter) and Opioid Agreement. </a:t>
            </a:r>
          </a:p>
          <a:p>
            <a:pPr marL="342900" indent="-342900">
              <a:buFont typeface="Arial" panose="020B0604020202020204" pitchFamily="34" charset="0"/>
              <a:buChar char="•"/>
            </a:pPr>
            <a:r>
              <a:rPr lang="en-GB" sz="2800" kern="100" dirty="0">
                <a:effectLst/>
                <a:ea typeface="Calibri" panose="020F0502020204030204" pitchFamily="34" charset="0"/>
                <a:cs typeface="Arial" panose="020B0604020202020204" pitchFamily="34" charset="0"/>
              </a:rPr>
              <a:t>Patient information Leaflets: </a:t>
            </a:r>
            <a:r>
              <a:rPr lang="en-GB" sz="2800" u="sng" kern="100" dirty="0">
                <a:solidFill>
                  <a:srgbClr val="0563C1"/>
                </a:solidFill>
                <a:effectLst/>
                <a:ea typeface="Calibri" panose="020F0502020204030204" pitchFamily="34" charset="0"/>
                <a:cs typeface="Arial" panose="020B0604020202020204" pitchFamily="34" charset="0"/>
                <a:hlinkClick r:id="rId3"/>
              </a:rPr>
              <a:t>Managing pain after surgery </a:t>
            </a:r>
            <a:r>
              <a:rPr lang="en-GB" sz="2800" u="none" strike="noStrike" kern="100" dirty="0">
                <a:solidFill>
                  <a:srgbClr val="0563C1"/>
                </a:solidFill>
                <a:effectLst/>
                <a:ea typeface="Calibri" panose="020F0502020204030204" pitchFamily="34" charset="0"/>
                <a:cs typeface="Arial" panose="020B0604020202020204" pitchFamily="34" charset="0"/>
              </a:rPr>
              <a:t>and</a:t>
            </a:r>
            <a:r>
              <a:rPr lang="en-GB" sz="2800" u="sng" kern="100" dirty="0">
                <a:solidFill>
                  <a:srgbClr val="0563C1"/>
                </a:solidFill>
                <a:effectLst/>
                <a:ea typeface="Calibri" panose="020F0502020204030204" pitchFamily="34" charset="0"/>
                <a:cs typeface="Arial" panose="020B0604020202020204" pitchFamily="34" charset="0"/>
              </a:rPr>
              <a:t> </a:t>
            </a:r>
            <a:r>
              <a:rPr lang="en-GB" sz="2800" u="sng" kern="100" dirty="0">
                <a:solidFill>
                  <a:srgbClr val="0563C1"/>
                </a:solidFill>
                <a:effectLst/>
                <a:ea typeface="Calibri" panose="020F0502020204030204" pitchFamily="34" charset="0"/>
                <a:cs typeface="Arial" panose="020B0604020202020204" pitchFamily="34" charset="0"/>
                <a:hlinkClick r:id="rId4"/>
              </a:rPr>
              <a:t>MHRA: Opioid medicines and the risk of addiction</a:t>
            </a:r>
            <a:r>
              <a:rPr lang="en-GB" sz="2800" kern="100" dirty="0">
                <a:effectLst/>
                <a:ea typeface="Calibri" panose="020F050202020403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A16508A0-177D-39BF-9ACA-664AC96BD7FE}"/>
              </a:ext>
            </a:extLst>
          </p:cNvPr>
          <p:cNvSpPr txBox="1"/>
          <p:nvPr/>
        </p:nvSpPr>
        <p:spPr>
          <a:xfrm>
            <a:off x="1352086" y="378471"/>
            <a:ext cx="8819048" cy="646331"/>
          </a:xfrm>
          <a:prstGeom prst="rect">
            <a:avLst/>
          </a:prstGeom>
          <a:noFill/>
        </p:spPr>
        <p:txBody>
          <a:bodyPr wrap="square">
            <a:spAutoFit/>
          </a:bodyPr>
          <a:lstStyle/>
          <a:p>
            <a:r>
              <a:rPr lang="en-GB" sz="3600" b="1" dirty="0">
                <a:solidFill>
                  <a:schemeClr val="accent1"/>
                </a:solidFill>
              </a:rPr>
              <a:t>Have a Plan for New Opioid Rx</a:t>
            </a:r>
          </a:p>
        </p:txBody>
      </p:sp>
      <p:pic>
        <p:nvPicPr>
          <p:cNvPr id="2" name="Picture 1">
            <a:extLst>
              <a:ext uri="{FF2B5EF4-FFF2-40B4-BE49-F238E27FC236}">
                <a16:creationId xmlns:a16="http://schemas.microsoft.com/office/drawing/2014/main" id="{CE674806-FFAF-8221-FC38-7112E835728B}"/>
              </a:ext>
            </a:extLst>
          </p:cNvPr>
          <p:cNvPicPr>
            <a:picLocks noChangeAspect="1"/>
          </p:cNvPicPr>
          <p:nvPr/>
        </p:nvPicPr>
        <p:blipFill>
          <a:blip r:embed="rId5"/>
          <a:stretch>
            <a:fillRect/>
          </a:stretch>
        </p:blipFill>
        <p:spPr>
          <a:xfrm>
            <a:off x="471487" y="5333674"/>
            <a:ext cx="2105025" cy="1428750"/>
          </a:xfrm>
          <a:prstGeom prst="rect">
            <a:avLst/>
          </a:prstGeom>
        </p:spPr>
      </p:pic>
      <p:sp>
        <p:nvSpPr>
          <p:cNvPr id="4" name="AutoShape 2" descr="Logo">
            <a:extLst>
              <a:ext uri="{FF2B5EF4-FFF2-40B4-BE49-F238E27FC236}">
                <a16:creationId xmlns:a16="http://schemas.microsoft.com/office/drawing/2014/main" id="{6EEA849E-F23B-1DEF-A337-2586023B4B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72BDC5D2-AFE0-E230-D70F-8AA10EC7157F}"/>
              </a:ext>
            </a:extLst>
          </p:cNvPr>
          <p:cNvPicPr>
            <a:picLocks noChangeAspect="1"/>
          </p:cNvPicPr>
          <p:nvPr/>
        </p:nvPicPr>
        <p:blipFill>
          <a:blip r:embed="rId6"/>
          <a:stretch>
            <a:fillRect/>
          </a:stretch>
        </p:blipFill>
        <p:spPr>
          <a:xfrm>
            <a:off x="3093533" y="5541818"/>
            <a:ext cx="2857500" cy="762000"/>
          </a:xfrm>
          <a:prstGeom prst="rect">
            <a:avLst/>
          </a:prstGeom>
        </p:spPr>
      </p:pic>
      <p:pic>
        <p:nvPicPr>
          <p:cNvPr id="7" name="Picture 6">
            <a:extLst>
              <a:ext uri="{FF2B5EF4-FFF2-40B4-BE49-F238E27FC236}">
                <a16:creationId xmlns:a16="http://schemas.microsoft.com/office/drawing/2014/main" id="{07654667-4D64-7A3F-A2C6-28202F749104}"/>
              </a:ext>
            </a:extLst>
          </p:cNvPr>
          <p:cNvPicPr>
            <a:picLocks noChangeAspect="1"/>
          </p:cNvPicPr>
          <p:nvPr/>
        </p:nvPicPr>
        <p:blipFill>
          <a:blip r:embed="rId7"/>
          <a:stretch>
            <a:fillRect/>
          </a:stretch>
        </p:blipFill>
        <p:spPr>
          <a:xfrm>
            <a:off x="9156122" y="4946302"/>
            <a:ext cx="2857500" cy="1656380"/>
          </a:xfrm>
          <a:prstGeom prst="rect">
            <a:avLst/>
          </a:prstGeom>
        </p:spPr>
      </p:pic>
      <p:pic>
        <p:nvPicPr>
          <p:cNvPr id="8" name="Picture 7">
            <a:extLst>
              <a:ext uri="{FF2B5EF4-FFF2-40B4-BE49-F238E27FC236}">
                <a16:creationId xmlns:a16="http://schemas.microsoft.com/office/drawing/2014/main" id="{E54C66B5-3846-E7D8-F204-5AF4499EDD05}"/>
              </a:ext>
            </a:extLst>
          </p:cNvPr>
          <p:cNvPicPr>
            <a:picLocks noChangeAspect="1"/>
          </p:cNvPicPr>
          <p:nvPr/>
        </p:nvPicPr>
        <p:blipFill>
          <a:blip r:embed="rId8"/>
          <a:stretch>
            <a:fillRect/>
          </a:stretch>
        </p:blipFill>
        <p:spPr>
          <a:xfrm>
            <a:off x="9156122" y="4961496"/>
            <a:ext cx="2857500" cy="476250"/>
          </a:xfrm>
          <a:prstGeom prst="rect">
            <a:avLst/>
          </a:prstGeom>
        </p:spPr>
      </p:pic>
      <p:pic>
        <p:nvPicPr>
          <p:cNvPr id="9" name="Picture 8">
            <a:extLst>
              <a:ext uri="{FF2B5EF4-FFF2-40B4-BE49-F238E27FC236}">
                <a16:creationId xmlns:a16="http://schemas.microsoft.com/office/drawing/2014/main" id="{719BF448-FC18-B686-F426-7A460C73C497}"/>
              </a:ext>
            </a:extLst>
          </p:cNvPr>
          <p:cNvPicPr>
            <a:picLocks noChangeAspect="1"/>
          </p:cNvPicPr>
          <p:nvPr/>
        </p:nvPicPr>
        <p:blipFill>
          <a:blip r:embed="rId9"/>
          <a:stretch>
            <a:fillRect/>
          </a:stretch>
        </p:blipFill>
        <p:spPr>
          <a:xfrm>
            <a:off x="6731851" y="4946302"/>
            <a:ext cx="1428750" cy="1428750"/>
          </a:xfrm>
          <a:prstGeom prst="rect">
            <a:avLst/>
          </a:prstGeom>
        </p:spPr>
      </p:pic>
    </p:spTree>
    <p:extLst>
      <p:ext uri="{BB962C8B-B14F-4D97-AF65-F5344CB8AC3E}">
        <p14:creationId xmlns:p14="http://schemas.microsoft.com/office/powerpoint/2010/main" val="2709765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B74882-3380-DDD0-909A-FC3CA77E100A}"/>
              </a:ext>
            </a:extLst>
          </p:cNvPr>
          <p:cNvSpPr txBox="1"/>
          <p:nvPr/>
        </p:nvSpPr>
        <p:spPr>
          <a:xfrm>
            <a:off x="1330089" y="344216"/>
            <a:ext cx="8857746" cy="461665"/>
          </a:xfrm>
          <a:prstGeom prst="rect">
            <a:avLst/>
          </a:prstGeom>
          <a:noFill/>
        </p:spPr>
        <p:txBody>
          <a:bodyPr wrap="square">
            <a:spAutoFit/>
          </a:bodyPr>
          <a:lstStyle/>
          <a:p>
            <a:r>
              <a:rPr lang="en-GB" sz="2400" b="1" dirty="0">
                <a:solidFill>
                  <a:schemeClr val="accent1"/>
                </a:solidFill>
                <a:effectLst/>
                <a:ea typeface="Calibri" panose="020F0502020204030204" pitchFamily="34" charset="0"/>
              </a:rPr>
              <a:t>At Reviews: Share risks of opioid side-effects with patients</a:t>
            </a:r>
            <a:endParaRPr lang="en-GB" sz="2400" b="1" dirty="0">
              <a:solidFill>
                <a:schemeClr val="accent1"/>
              </a:solidFill>
            </a:endParaRPr>
          </a:p>
        </p:txBody>
      </p:sp>
      <p:sp>
        <p:nvSpPr>
          <p:cNvPr id="7" name="TextBox 6">
            <a:extLst>
              <a:ext uri="{FF2B5EF4-FFF2-40B4-BE49-F238E27FC236}">
                <a16:creationId xmlns:a16="http://schemas.microsoft.com/office/drawing/2014/main" id="{43094619-D108-2C12-D8C1-358B616B4473}"/>
              </a:ext>
            </a:extLst>
          </p:cNvPr>
          <p:cNvSpPr txBox="1"/>
          <p:nvPr/>
        </p:nvSpPr>
        <p:spPr>
          <a:xfrm>
            <a:off x="301084" y="1243594"/>
            <a:ext cx="1029005" cy="1758110"/>
          </a:xfrm>
          <a:prstGeom prst="rect">
            <a:avLst/>
          </a:prstGeom>
          <a:noFill/>
        </p:spPr>
        <p:txBody>
          <a:bodyPr wrap="square">
            <a:spAutoFit/>
          </a:bodyPr>
          <a:lstStyle/>
          <a:p>
            <a:pPr>
              <a:lnSpc>
                <a:spcPct val="107000"/>
              </a:lnSpc>
              <a:spcAft>
                <a:spcPts val="800"/>
              </a:spcAft>
            </a:pPr>
            <a:endParaRPr lang="en-GB" sz="2400" kern="1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400" kern="100" dirty="0">
                <a:effectLst/>
                <a:latin typeface="Calibri" panose="020F0502020204030204" pitchFamily="34" charset="0"/>
                <a:ea typeface="Calibri" panose="020F0502020204030204" pitchFamily="34" charset="0"/>
                <a:cs typeface="Calibri" panose="020F0502020204030204" pitchFamily="34" charset="0"/>
              </a:rPr>
              <a:t>Share </a:t>
            </a:r>
            <a:r>
              <a:rPr lang="en-GB" sz="2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PIL</a:t>
            </a:r>
            <a:r>
              <a:rPr lang="en-GB" sz="24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  </a:t>
            </a:r>
            <a:r>
              <a:rPr lang="en-GB" sz="2400" kern="100" dirty="0">
                <a:effectLst/>
                <a:latin typeface="Calibri" panose="020F0502020204030204" pitchFamily="34" charset="0"/>
                <a:ea typeface="Calibri" panose="020F0502020204030204" pitchFamily="34" charset="0"/>
                <a:cs typeface="Calibri" panose="020F0502020204030204" pitchFamily="34" charset="0"/>
              </a:rPr>
              <a:t>e.g.</a:t>
            </a:r>
          </a:p>
        </p:txBody>
      </p:sp>
      <p:pic>
        <p:nvPicPr>
          <p:cNvPr id="9" name="Picture 8">
            <a:extLst>
              <a:ext uri="{FF2B5EF4-FFF2-40B4-BE49-F238E27FC236}">
                <a16:creationId xmlns:a16="http://schemas.microsoft.com/office/drawing/2014/main" id="{38666DEA-D455-CF13-5D1A-17E67E6EDA3E}"/>
              </a:ext>
            </a:extLst>
          </p:cNvPr>
          <p:cNvPicPr>
            <a:picLocks noChangeAspect="1"/>
          </p:cNvPicPr>
          <p:nvPr/>
        </p:nvPicPr>
        <p:blipFill>
          <a:blip r:embed="rId4"/>
          <a:stretch>
            <a:fillRect/>
          </a:stretch>
        </p:blipFill>
        <p:spPr>
          <a:xfrm>
            <a:off x="2004165" y="759715"/>
            <a:ext cx="8362325" cy="5689660"/>
          </a:xfrm>
          <a:prstGeom prst="rect">
            <a:avLst/>
          </a:prstGeom>
        </p:spPr>
      </p:pic>
    </p:spTree>
    <p:extLst>
      <p:ext uri="{BB962C8B-B14F-4D97-AF65-F5344CB8AC3E}">
        <p14:creationId xmlns:p14="http://schemas.microsoft.com/office/powerpoint/2010/main" val="2910593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7E7DF-4C3F-556C-99AC-2DE931A6E88D}"/>
              </a:ext>
            </a:extLst>
          </p:cNvPr>
          <p:cNvSpPr>
            <a:spLocks noGrp="1"/>
          </p:cNvSpPr>
          <p:nvPr>
            <p:ph type="title"/>
          </p:nvPr>
        </p:nvSpPr>
        <p:spPr/>
        <p:txBody>
          <a:bodyPr/>
          <a:lstStyle/>
          <a:p>
            <a:r>
              <a:rPr lang="en-GB" sz="3600" dirty="0">
                <a:solidFill>
                  <a:schemeClr val="accent1"/>
                </a:solidFill>
                <a:latin typeface="+mn-lt"/>
              </a:rPr>
              <a:t>SystmOne / EMIS searches</a:t>
            </a:r>
          </a:p>
        </p:txBody>
      </p:sp>
      <p:sp>
        <p:nvSpPr>
          <p:cNvPr id="3" name="Content Placeholder 2">
            <a:extLst>
              <a:ext uri="{FF2B5EF4-FFF2-40B4-BE49-F238E27FC236}">
                <a16:creationId xmlns:a16="http://schemas.microsoft.com/office/drawing/2014/main" id="{1F600662-7E45-1225-B990-3E2E37B21E9C}"/>
              </a:ext>
            </a:extLst>
          </p:cNvPr>
          <p:cNvSpPr>
            <a:spLocks noGrp="1"/>
          </p:cNvSpPr>
          <p:nvPr>
            <p:ph idx="1"/>
          </p:nvPr>
        </p:nvSpPr>
        <p:spPr>
          <a:xfrm>
            <a:off x="374736" y="1027906"/>
            <a:ext cx="11324573" cy="4351338"/>
          </a:xfrm>
        </p:spPr>
        <p:txBody>
          <a:bodyPr/>
          <a:lstStyle/>
          <a:p>
            <a:pPr marL="0" indent="0">
              <a:buNone/>
            </a:pPr>
            <a:r>
              <a:rPr lang="en-GB" b="1" dirty="0"/>
              <a:t>Decide on which patients to review</a:t>
            </a:r>
            <a:r>
              <a:rPr lang="en-GB" dirty="0"/>
              <a:t>, e.g.:</a:t>
            </a:r>
          </a:p>
          <a:p>
            <a:pPr lvl="1"/>
            <a:r>
              <a:rPr lang="en-GB" sz="2800" dirty="0"/>
              <a:t>Routinely at ‘annual review’ or ‘targeted opioid review’– Opioid Prescribing Resource- </a:t>
            </a:r>
          </a:p>
          <a:p>
            <a:pPr marL="457200" lvl="1" indent="0" algn="ctr">
              <a:buNone/>
            </a:pPr>
            <a:r>
              <a:rPr lang="en-GB" sz="2800" i="1" dirty="0"/>
              <a:t>Consider tapering at least every 6-12 months</a:t>
            </a:r>
          </a:p>
          <a:p>
            <a:pPr marL="457200" lvl="1" indent="0" algn="ctr">
              <a:buNone/>
            </a:pPr>
            <a:r>
              <a:rPr lang="en-GB" sz="2800" i="1" dirty="0"/>
              <a:t> to assess benefit and side-effects</a:t>
            </a:r>
          </a:p>
          <a:p>
            <a:pPr lvl="1"/>
            <a:r>
              <a:rPr lang="en-GB" sz="2800" dirty="0"/>
              <a:t>‘high risk’  (MHRA alert – severe respiratory depression) or </a:t>
            </a:r>
          </a:p>
          <a:p>
            <a:pPr lvl="1">
              <a:spcAft>
                <a:spcPts val="300"/>
              </a:spcAft>
            </a:pPr>
            <a:r>
              <a:rPr lang="en-GB" sz="2800" dirty="0"/>
              <a:t>Indication where opioids not recommended</a:t>
            </a:r>
          </a:p>
          <a:p>
            <a:pPr lvl="1">
              <a:spcAft>
                <a:spcPts val="300"/>
              </a:spcAft>
            </a:pPr>
            <a:r>
              <a:rPr lang="en-GB" sz="2800" dirty="0"/>
              <a:t>Patients with more than one opioid </a:t>
            </a:r>
            <a:r>
              <a:rPr lang="en-GB" sz="2800" dirty="0" err="1"/>
              <a:t>Rxd</a:t>
            </a:r>
            <a:endParaRPr lang="en-GB" sz="2800" dirty="0"/>
          </a:p>
          <a:p>
            <a:pPr marL="457200" lvl="1" indent="0">
              <a:buNone/>
            </a:pPr>
            <a:r>
              <a:rPr lang="en-GB" sz="2800" b="1" dirty="0"/>
              <a:t>Which opioid(s) to target ?</a:t>
            </a:r>
          </a:p>
          <a:p>
            <a:pPr lvl="1"/>
            <a:r>
              <a:rPr lang="en-GB" sz="2800" dirty="0"/>
              <a:t>Codeine, Tramadol, Morphine, Oxycodone, fentanyl , buprenorphine</a:t>
            </a:r>
          </a:p>
          <a:p>
            <a:pPr lvl="1"/>
            <a:r>
              <a:rPr lang="en-GB" sz="2800" dirty="0"/>
              <a:t>includes ‘higher strength’ co-codamol – </a:t>
            </a:r>
            <a:r>
              <a:rPr lang="en-GB" sz="2800" dirty="0" err="1"/>
              <a:t>ie</a:t>
            </a:r>
            <a:r>
              <a:rPr lang="en-GB" sz="2800" dirty="0"/>
              <a:t> containing ≥ 15mg codeine and ≥ 10 mg dihydrocodeine</a:t>
            </a:r>
          </a:p>
        </p:txBody>
      </p:sp>
    </p:spTree>
    <p:extLst>
      <p:ext uri="{BB962C8B-B14F-4D97-AF65-F5344CB8AC3E}">
        <p14:creationId xmlns:p14="http://schemas.microsoft.com/office/powerpoint/2010/main" val="3874937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A44AEB2-69F4-4800-F676-8C7ACEB4B91A}"/>
              </a:ext>
            </a:extLst>
          </p:cNvPr>
          <p:cNvPicPr>
            <a:picLocks noGrp="1" noChangeAspect="1"/>
          </p:cNvPicPr>
          <p:nvPr>
            <p:ph idx="1"/>
          </p:nvPr>
        </p:nvPicPr>
        <p:blipFill>
          <a:blip r:embed="rId2"/>
          <a:stretch>
            <a:fillRect/>
          </a:stretch>
        </p:blipFill>
        <p:spPr>
          <a:xfrm>
            <a:off x="3582444" y="262496"/>
            <a:ext cx="4460666" cy="5939519"/>
          </a:xfrm>
        </p:spPr>
      </p:pic>
    </p:spTree>
    <p:extLst>
      <p:ext uri="{BB962C8B-B14F-4D97-AF65-F5344CB8AC3E}">
        <p14:creationId xmlns:p14="http://schemas.microsoft.com/office/powerpoint/2010/main" val="1060916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F14A-9A85-7887-6B77-E7D29FFDCF28}"/>
              </a:ext>
            </a:extLst>
          </p:cNvPr>
          <p:cNvSpPr>
            <a:spLocks noGrp="1"/>
          </p:cNvSpPr>
          <p:nvPr>
            <p:ph type="title"/>
          </p:nvPr>
        </p:nvSpPr>
        <p:spPr/>
        <p:txBody>
          <a:bodyPr/>
          <a:lstStyle/>
          <a:p>
            <a:r>
              <a:rPr lang="en-GB" dirty="0">
                <a:hlinkClick r:id="rId2"/>
              </a:rPr>
              <a:t>Painkillers Don't Exist (painkillersdontexist.com)</a:t>
            </a:r>
            <a:endParaRPr lang="en-GB" dirty="0"/>
          </a:p>
        </p:txBody>
      </p:sp>
      <p:pic>
        <p:nvPicPr>
          <p:cNvPr id="5" name="Content Placeholder 4">
            <a:extLst>
              <a:ext uri="{FF2B5EF4-FFF2-40B4-BE49-F238E27FC236}">
                <a16:creationId xmlns:a16="http://schemas.microsoft.com/office/drawing/2014/main" id="{14AB97F6-ADB7-EF04-AE84-2C314D8C32F2}"/>
              </a:ext>
            </a:extLst>
          </p:cNvPr>
          <p:cNvPicPr>
            <a:picLocks noGrp="1" noChangeAspect="1"/>
          </p:cNvPicPr>
          <p:nvPr>
            <p:ph idx="1"/>
          </p:nvPr>
        </p:nvPicPr>
        <p:blipFill>
          <a:blip r:embed="rId3"/>
          <a:stretch>
            <a:fillRect/>
          </a:stretch>
        </p:blipFill>
        <p:spPr>
          <a:xfrm>
            <a:off x="6801632" y="465800"/>
            <a:ext cx="3809690" cy="4994926"/>
          </a:xfrm>
        </p:spPr>
      </p:pic>
    </p:spTree>
    <p:extLst>
      <p:ext uri="{BB962C8B-B14F-4D97-AF65-F5344CB8AC3E}">
        <p14:creationId xmlns:p14="http://schemas.microsoft.com/office/powerpoint/2010/main" val="3898066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f92b566-68b0-4e93-a721-85ee9c5be68c" xsi:nil="true"/>
    <SharedWithUsers xmlns="2f92b566-68b0-4e93-a721-85ee9c5be68c">
      <UserInfo>
        <DisplayName>FRANCEY, Georgina (BARNSLEY HOSPITAL NHS FOUNDATION TRUST)</DisplayName>
        <AccountId>749</AccountId>
        <AccountType/>
      </UserInfo>
    </SharedWithUsers>
    <lcf76f155ced4ddcb4097134ff3c332f xmlns="1d1b5db6-9d12-4899-a57d-4302309d6006">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73B193DA3CE84A8B57664592ABD101" ma:contentTypeVersion="18" ma:contentTypeDescription="Create a new document." ma:contentTypeScope="" ma:versionID="622c72d0c0d926fd71e9b157908cad26">
  <xsd:schema xmlns:xsd="http://www.w3.org/2001/XMLSchema" xmlns:xs="http://www.w3.org/2001/XMLSchema" xmlns:p="http://schemas.microsoft.com/office/2006/metadata/properties" xmlns:ns1="http://schemas.microsoft.com/sharepoint/v3" xmlns:ns2="1d1b5db6-9d12-4899-a57d-4302309d6006" xmlns:ns3="2f92b566-68b0-4e93-a721-85ee9c5be68c" targetNamespace="http://schemas.microsoft.com/office/2006/metadata/properties" ma:root="true" ma:fieldsID="23f337a0900748b272712c4ada902d49" ns1:_="" ns2:_="" ns3:_="">
    <xsd:import namespace="http://schemas.microsoft.com/sharepoint/v3"/>
    <xsd:import namespace="1d1b5db6-9d12-4899-a57d-4302309d6006"/>
    <xsd:import namespace="2f92b566-68b0-4e93-a721-85ee9c5be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1b5db6-9d12-4899-a57d-4302309d6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92b566-68b0-4e93-a721-85ee9c5be68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1b7915-94c7-4167-99a5-31d90e43fab2}" ma:internalName="TaxCatchAll" ma:showField="CatchAllData" ma:web="2f92b566-68b0-4e93-a721-85ee9c5be68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A2815B-D7DD-4F60-9D36-8D6A28BE9405}">
  <ds:schemaRefs>
    <ds:schemaRef ds:uri="http://schemas.microsoft.com/sharepoint/v3/contenttype/forms"/>
  </ds:schemaRefs>
</ds:datastoreItem>
</file>

<file path=customXml/itemProps2.xml><?xml version="1.0" encoding="utf-8"?>
<ds:datastoreItem xmlns:ds="http://schemas.openxmlformats.org/officeDocument/2006/customXml" ds:itemID="{529C2069-B6F9-4582-B4D7-67FCA1263D76}">
  <ds:schemaRefs>
    <ds:schemaRef ds:uri="http://purl.org/dc/elements/1.1/"/>
    <ds:schemaRef ds:uri="http://schemas.microsoft.com/sharepoint/v3"/>
    <ds:schemaRef ds:uri="http://purl.org/dc/terms/"/>
    <ds:schemaRef ds:uri="http://schemas.microsoft.com/office/infopath/2007/PartnerControls"/>
    <ds:schemaRef ds:uri="http://schemas.openxmlformats.org/package/2006/metadata/core-properties"/>
    <ds:schemaRef ds:uri="1d1b5db6-9d12-4899-a57d-4302309d6006"/>
    <ds:schemaRef ds:uri="http://schemas.microsoft.com/office/2006/documentManagement/types"/>
    <ds:schemaRef ds:uri="2f92b566-68b0-4e93-a721-85ee9c5be68c"/>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ACA5CD9-3308-4FB8-A68D-10DED96FF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d1b5db6-9d12-4899-a57d-4302309d6006"/>
    <ds:schemaRef ds:uri="2f92b566-68b0-4e93-a721-85ee9c5be6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SYICB-Presentation</Template>
  <TotalTime>12690</TotalTime>
  <Words>2277</Words>
  <Application>Microsoft Office PowerPoint</Application>
  <PresentationFormat>Widescreen</PresentationFormat>
  <Paragraphs>137</Paragraphs>
  <Slides>20</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Symbol</vt:lpstr>
      <vt:lpstr>Wingdings</vt:lpstr>
      <vt:lpstr>Office Theme</vt:lpstr>
      <vt:lpstr>PowerPoint Presentation</vt:lpstr>
      <vt:lpstr>DIBS 24.25 – achievement based on March 25 </vt:lpstr>
      <vt:lpstr>How to achieve it!</vt:lpstr>
      <vt:lpstr>PowerPoint Presentation</vt:lpstr>
      <vt:lpstr>PowerPoint Presentation</vt:lpstr>
      <vt:lpstr>PowerPoint Presentation</vt:lpstr>
      <vt:lpstr>SystmOne / EMIS searches</vt:lpstr>
      <vt:lpstr>PowerPoint Presentation</vt:lpstr>
      <vt:lpstr>Painkillers Don't Exist (painkillersdontexist.com)</vt:lpstr>
      <vt:lpstr>PrescQipp – requires log-in. Clinicians across SY can register. https://www.prescqipp.info/  Bulletin 284: Chronic pain and Bulletin 336. Reducing opioid prescribing in chronic pain</vt:lpstr>
      <vt:lpstr>prescqipp.info/umbraco/surface/authorisedmediasurface/index?url=%2fmedia%2fa4sh2n4c%2f7444_opioid_awareness_actor-video-1080p-1.mp4 </vt:lpstr>
      <vt:lpstr>PowerPoint Presentation</vt:lpstr>
      <vt:lpstr>SY Opioid Prescribing Resource will be shared shortly</vt:lpstr>
      <vt:lpstr> </vt:lpstr>
      <vt:lpstr>https://livewellwithpain.co.uk/wp-content/uploads/2022/09/ask-yourself-leaflet.pdf </vt:lpstr>
      <vt:lpstr>Resources to share with patients</vt:lpstr>
      <vt:lpstr>PowerPoint Presentation</vt:lpstr>
      <vt:lpstr>PowerPoint Presentation</vt:lpstr>
      <vt:lpstr>PowerPoint Presentation</vt:lpstr>
      <vt:lpstr>Doncaster Place:  </vt:lpstr>
    </vt:vector>
  </TitlesOfParts>
  <Company>BBS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Subtitle  Author</dc:title>
  <dc:creator>STRIKE, Phillip (NHS SOUTH YORKSHIRE ICB - 02P)</dc:creator>
  <cp:lastModifiedBy>JENNISON, Karen (NHS SOUTH YORKSHIRE ICB - 02X)</cp:lastModifiedBy>
  <cp:revision>51</cp:revision>
  <cp:lastPrinted>2024-06-11T13:07:38Z</cp:lastPrinted>
  <dcterms:created xsi:type="dcterms:W3CDTF">2023-03-29T11:34:24Z</dcterms:created>
  <dcterms:modified xsi:type="dcterms:W3CDTF">2024-09-26T06:42:37Z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0x0101002F73B193DA3CE84A8B57664592ABD101</vt:lpwstr>
  </property>
  <property fmtid="{D5CDD505-2E9C-101B-9397-08002B2CF9AE}" pid="3" name="MediaServiceImageTags">
    <vt:lpwstr/>
  </property>
</Properties>
</file>