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1923" r:id="rId5"/>
    <p:sldId id="1946" r:id="rId6"/>
    <p:sldId id="2147376978" r:id="rId7"/>
    <p:sldId id="2147376975" r:id="rId8"/>
    <p:sldId id="2147376971" r:id="rId9"/>
    <p:sldId id="2147376977" r:id="rId10"/>
    <p:sldId id="2147376997" r:id="rId11"/>
    <p:sldId id="2147376972" r:id="rId12"/>
    <p:sldId id="2147376996" r:id="rId13"/>
    <p:sldId id="2147376974" r:id="rId14"/>
    <p:sldId id="2147376999" r:id="rId15"/>
    <p:sldId id="2147376994" r:id="rId16"/>
    <p:sldId id="214737700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CAAE7FD-34FE-4B83-B0F5-596963857482}" v="2" dt="2024-06-13T14:32:28.232"/>
    <p1510:client id="{E3577E6D-1925-4AB1-877B-67053FAA8CF8}" v="26" dt="2024-06-13T14:34:15.0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9" d="100"/>
          <a:sy n="49" d="100"/>
        </p:scale>
        <p:origin x="49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6.png"/><Relationship Id="rId3" Type="http://schemas.openxmlformats.org/officeDocument/2006/relationships/hyperlink" Target="https://www.lillydiabetes.co.uk/patient/resources#device-manuals" TargetMode="External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hyperlink" Target="https://www.mysanofiinsulin.co.uk/lantus/downloads/Lantus/allstar-pro-patient-booklet-2023.pdf" TargetMode="External"/><Relationship Id="rId1" Type="http://schemas.openxmlformats.org/officeDocument/2006/relationships/hyperlink" Target="https://www.novonordisk.com/content/dam/nncorp/global/en/our-products/pdf/novopen-echo-and-6/NP6E-quick-guide-June-2021.pdf" TargetMode="Externa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hyperlink" Target="https://www.youtube.com/watch?v=x0-jZco6-hU" TargetMode="External"/><Relationship Id="rId9" Type="http://schemas.openxmlformats.org/officeDocument/2006/relationships/image" Target="../media/image22.png"/><Relationship Id="rId14" Type="http://schemas.openxmlformats.org/officeDocument/2006/relationships/image" Target="../media/image27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ysanofiinsulin.co.uk/lantus/downloads/Lantus/allstar-pro-patient-booklet-2023.pdf" TargetMode="External"/><Relationship Id="rId13" Type="http://schemas.openxmlformats.org/officeDocument/2006/relationships/image" Target="../media/image26.png"/><Relationship Id="rId3" Type="http://schemas.openxmlformats.org/officeDocument/2006/relationships/image" Target="../media/image20.png"/><Relationship Id="rId7" Type="http://schemas.openxmlformats.org/officeDocument/2006/relationships/hyperlink" Target="https://www.novonordisk.com/content/dam/nncorp/global/en/our-products/pdf/novopen-echo-and-6/NP6E-quick-guide-June-2021.pdf" TargetMode="External"/><Relationship Id="rId12" Type="http://schemas.openxmlformats.org/officeDocument/2006/relationships/hyperlink" Target="https://www.youtube.com/watch?v=x0-jZco6-hU" TargetMode="External"/><Relationship Id="rId2" Type="http://schemas.openxmlformats.org/officeDocument/2006/relationships/image" Target="../media/image19.svg"/><Relationship Id="rId1" Type="http://schemas.openxmlformats.org/officeDocument/2006/relationships/image" Target="../media/image18.png"/><Relationship Id="rId6" Type="http://schemas.openxmlformats.org/officeDocument/2006/relationships/image" Target="../media/image23.svg"/><Relationship Id="rId11" Type="http://schemas.openxmlformats.org/officeDocument/2006/relationships/image" Target="../media/image25.sv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svg"/><Relationship Id="rId9" Type="http://schemas.openxmlformats.org/officeDocument/2006/relationships/hyperlink" Target="https://www.lillydiabetes.co.uk/patient/resources#device-manuals" TargetMode="External"/><Relationship Id="rId14" Type="http://schemas.openxmlformats.org/officeDocument/2006/relationships/image" Target="../media/image27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image" Target="../media/image30.png"/><Relationship Id="rId4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58B28D-46A6-4CA5-9E64-BDCB81151BD6}" type="doc">
      <dgm:prSet loTypeId="urn:microsoft.com/office/officeart/2018/2/layout/IconVerticalSolidList" loCatId="icon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F16352-09C5-48BD-AC0D-A9469C4D8397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Get sample pens and feel confident in using them before you speak to patients about switching, or sit in with your local Diabetes Specialist Nurse.</a:t>
          </a:r>
          <a:endParaRPr lang="en-US"/>
        </a:p>
      </dgm:t>
    </dgm:pt>
    <dgm:pt modelId="{179BF751-6BFE-4B82-AF7B-0841FE3B0DCF}" type="parTrans" cxnId="{4293B085-18BD-4AAB-B824-54635C0E216B}">
      <dgm:prSet/>
      <dgm:spPr/>
      <dgm:t>
        <a:bodyPr/>
        <a:lstStyle/>
        <a:p>
          <a:endParaRPr lang="en-US"/>
        </a:p>
      </dgm:t>
    </dgm:pt>
    <dgm:pt modelId="{A2F5DBA4-BF43-484E-83E3-9F0A75B39FE4}" type="sibTrans" cxnId="{4293B085-18BD-4AAB-B824-54635C0E216B}">
      <dgm:prSet/>
      <dgm:spPr/>
      <dgm:t>
        <a:bodyPr/>
        <a:lstStyle/>
        <a:p>
          <a:endParaRPr lang="en-US"/>
        </a:p>
      </dgm:t>
    </dgm:pt>
    <dgm:pt modelId="{BAEE8645-C584-4705-9B8D-8B0597F7005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Be aware of life expectancy of cartridge pens </a:t>
          </a:r>
          <a:r>
            <a:rPr lang="en-GB" b="1"/>
            <a:t>ALL STAR PRO </a:t>
          </a:r>
          <a:r>
            <a:rPr lang="en-GB" b="0" i="0"/>
            <a:t>(3-yr life span) and </a:t>
          </a:r>
          <a:r>
            <a:rPr lang="en-GB" b="1"/>
            <a:t>Junior Star </a:t>
          </a:r>
          <a:r>
            <a:rPr lang="en-GB" b="0"/>
            <a:t>(2-yr life span), </a:t>
          </a:r>
          <a:r>
            <a:rPr lang="en-GB" b="1"/>
            <a:t>NOVO 6 </a:t>
          </a:r>
          <a:r>
            <a:rPr lang="en-GB" b="1" baseline="0"/>
            <a:t> &amp; </a:t>
          </a:r>
          <a:r>
            <a:rPr lang="en-GB" b="1"/>
            <a:t>NOVO ECHO </a:t>
          </a:r>
          <a:r>
            <a:rPr lang="en-GB" b="0"/>
            <a:t>(Expected battery life 4-5 years, 3 Years Warranty) and </a:t>
          </a:r>
          <a:r>
            <a:rPr lang="en-GB" b="1" err="1"/>
            <a:t>Humapen</a:t>
          </a:r>
          <a:r>
            <a:rPr lang="en-GB" b="1"/>
            <a:t> </a:t>
          </a:r>
          <a:r>
            <a:rPr lang="en-GB" b="1" err="1"/>
            <a:t>Savvio</a:t>
          </a:r>
          <a:r>
            <a:rPr lang="en-GB" b="1"/>
            <a:t> </a:t>
          </a:r>
          <a:r>
            <a:rPr lang="en-GB" b="0"/>
            <a:t>(6 years intended use)</a:t>
          </a:r>
          <a:endParaRPr lang="en-US" b="0"/>
        </a:p>
      </dgm:t>
    </dgm:pt>
    <dgm:pt modelId="{F616E526-FDE8-469E-B4FA-F4A32F3CC686}" type="parTrans" cxnId="{B3569087-2717-460D-B12C-31947862BD6B}">
      <dgm:prSet/>
      <dgm:spPr/>
      <dgm:t>
        <a:bodyPr/>
        <a:lstStyle/>
        <a:p>
          <a:endParaRPr lang="en-US"/>
        </a:p>
      </dgm:t>
    </dgm:pt>
    <dgm:pt modelId="{51DA77DC-B809-491D-9B59-18F285D944D6}" type="sibTrans" cxnId="{B3569087-2717-460D-B12C-31947862BD6B}">
      <dgm:prSet/>
      <dgm:spPr/>
      <dgm:t>
        <a:bodyPr/>
        <a:lstStyle/>
        <a:p>
          <a:endParaRPr lang="en-US"/>
        </a:p>
      </dgm:t>
    </dgm:pt>
    <dgm:pt modelId="{63FD73F3-CD81-4F3A-872A-5A49BF66D7F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Check out these links for hints: </a:t>
          </a:r>
          <a:r>
            <a:rPr lang="en-GB">
              <a:hlinkClick xmlns:r="http://schemas.openxmlformats.org/officeDocument/2006/relationships" r:id="rId1"/>
            </a:rPr>
            <a:t>Novo Nordisk</a:t>
          </a:r>
          <a:r>
            <a:rPr lang="en-GB"/>
            <a:t>, </a:t>
          </a:r>
          <a:r>
            <a:rPr lang="en-GB">
              <a:hlinkClick xmlns:r="http://schemas.openxmlformats.org/officeDocument/2006/relationships" r:id="rId2"/>
            </a:rPr>
            <a:t>Sanofi</a:t>
          </a:r>
          <a:r>
            <a:rPr lang="en-GB"/>
            <a:t> and </a:t>
          </a:r>
          <a:r>
            <a:rPr lang="en-GB">
              <a:hlinkClick xmlns:r="http://schemas.openxmlformats.org/officeDocument/2006/relationships" r:id="rId3"/>
            </a:rPr>
            <a:t>Lilly</a:t>
          </a:r>
          <a:endParaRPr lang="en-US"/>
        </a:p>
      </dgm:t>
    </dgm:pt>
    <dgm:pt modelId="{A4E5017B-1AE8-4CFB-ACCB-DC2FB41A7547}" type="parTrans" cxnId="{74D2615B-4839-47F1-93AE-20D941C5BCDB}">
      <dgm:prSet/>
      <dgm:spPr/>
      <dgm:t>
        <a:bodyPr/>
        <a:lstStyle/>
        <a:p>
          <a:endParaRPr lang="en-US"/>
        </a:p>
      </dgm:t>
    </dgm:pt>
    <dgm:pt modelId="{544D8837-291E-4F84-9828-2FBBB1BEBCE0}" type="sibTrans" cxnId="{74D2615B-4839-47F1-93AE-20D941C5BCDB}">
      <dgm:prSet/>
      <dgm:spPr/>
      <dgm:t>
        <a:bodyPr/>
        <a:lstStyle/>
        <a:p>
          <a:endParaRPr lang="en-US"/>
        </a:p>
      </dgm:t>
    </dgm:pt>
    <dgm:pt modelId="{D75A146D-26FA-496B-B59B-00E01F161B03}">
      <dgm:prSet/>
      <dgm:spPr/>
      <dgm:t>
        <a:bodyPr/>
        <a:lstStyle/>
        <a:p>
          <a:pPr>
            <a:lnSpc>
              <a:spcPct val="100000"/>
            </a:lnSpc>
          </a:pPr>
          <a:r>
            <a:rPr lang="en-GB"/>
            <a:t>Watch this video by Sheffield Community Diabetes Specialist Nurses </a:t>
          </a:r>
          <a:r>
            <a:rPr lang="en-GB">
              <a:hlinkClick xmlns:r="http://schemas.openxmlformats.org/officeDocument/2006/relationships" r:id="rId4"/>
            </a:rPr>
            <a:t>How to switch to cartridge Pens with the Sheffield DSNs</a:t>
          </a:r>
          <a:endParaRPr lang="en-GB"/>
        </a:p>
      </dgm:t>
    </dgm:pt>
    <dgm:pt modelId="{F3330B04-10DB-4C24-8168-B74C160CEBA8}" type="parTrans" cxnId="{FDB245D6-3BFB-47CE-B970-07885C7C40BE}">
      <dgm:prSet/>
      <dgm:spPr/>
      <dgm:t>
        <a:bodyPr/>
        <a:lstStyle/>
        <a:p>
          <a:endParaRPr lang="en-US"/>
        </a:p>
      </dgm:t>
    </dgm:pt>
    <dgm:pt modelId="{676386A9-B80E-4812-906D-556ECA5C6CD2}" type="sibTrans" cxnId="{FDB245D6-3BFB-47CE-B970-07885C7C40BE}">
      <dgm:prSet/>
      <dgm:spPr/>
      <dgm:t>
        <a:bodyPr/>
        <a:lstStyle/>
        <a:p>
          <a:endParaRPr lang="en-US"/>
        </a:p>
      </dgm:t>
    </dgm:pt>
    <dgm:pt modelId="{6B35C5D1-356A-45A9-AD6A-B6C613B3123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Remember only switch if you are confident – ask your local DSN for support if in any doubt.</a:t>
          </a:r>
        </a:p>
      </dgm:t>
    </dgm:pt>
    <dgm:pt modelId="{F7F7EC57-9A9B-423C-80CD-796827500FAE}" type="sibTrans" cxnId="{481E6589-47C9-4855-8EB1-36DDB8375144}">
      <dgm:prSet/>
      <dgm:spPr/>
      <dgm:t>
        <a:bodyPr/>
        <a:lstStyle/>
        <a:p>
          <a:endParaRPr lang="en-US"/>
        </a:p>
      </dgm:t>
    </dgm:pt>
    <dgm:pt modelId="{63A4CE0C-2697-40AB-9F1A-92AE2C0CA63F}" type="parTrans" cxnId="{481E6589-47C9-4855-8EB1-36DDB8375144}">
      <dgm:prSet/>
      <dgm:spPr/>
      <dgm:t>
        <a:bodyPr/>
        <a:lstStyle/>
        <a:p>
          <a:endParaRPr lang="en-US"/>
        </a:p>
      </dgm:t>
    </dgm:pt>
    <dgm:pt modelId="{8E796CC0-CFE1-417F-A35E-F10889081F8E}" type="pres">
      <dgm:prSet presAssocID="{7458B28D-46A6-4CA5-9E64-BDCB81151BD6}" presName="root" presStyleCnt="0">
        <dgm:presLayoutVars>
          <dgm:dir/>
          <dgm:resizeHandles val="exact"/>
        </dgm:presLayoutVars>
      </dgm:prSet>
      <dgm:spPr/>
    </dgm:pt>
    <dgm:pt modelId="{C56AA627-BE05-4B73-AD47-A13847FFFBBB}" type="pres">
      <dgm:prSet presAssocID="{15F16352-09C5-48BD-AC0D-A9469C4D8397}" presName="compNode" presStyleCnt="0"/>
      <dgm:spPr/>
    </dgm:pt>
    <dgm:pt modelId="{C6DF643E-8061-49B0-AD76-E3B797CDBD7C}" type="pres">
      <dgm:prSet presAssocID="{15F16352-09C5-48BD-AC0D-A9469C4D8397}" presName="bgRect" presStyleLbl="bgShp" presStyleIdx="0" presStyleCnt="5"/>
      <dgm:spPr/>
    </dgm:pt>
    <dgm:pt modelId="{A1047782-D39C-4A97-A4D4-27C03C8B8E50}" type="pres">
      <dgm:prSet presAssocID="{15F16352-09C5-48BD-AC0D-A9469C4D8397}" presName="iconRect" presStyleLbl="node1" presStyleIdx="0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DCD0AD43-20F2-439F-8295-08B7D95E6C2C}" type="pres">
      <dgm:prSet presAssocID="{15F16352-09C5-48BD-AC0D-A9469C4D8397}" presName="spaceRect" presStyleCnt="0"/>
      <dgm:spPr/>
    </dgm:pt>
    <dgm:pt modelId="{5AC29851-DC19-499E-A957-F436459AD27C}" type="pres">
      <dgm:prSet presAssocID="{15F16352-09C5-48BD-AC0D-A9469C4D8397}" presName="parTx" presStyleLbl="revTx" presStyleIdx="0" presStyleCnt="5">
        <dgm:presLayoutVars>
          <dgm:chMax val="0"/>
          <dgm:chPref val="0"/>
        </dgm:presLayoutVars>
      </dgm:prSet>
      <dgm:spPr/>
    </dgm:pt>
    <dgm:pt modelId="{2688BD07-A861-4C52-8CC9-6E0C8D2D6FFC}" type="pres">
      <dgm:prSet presAssocID="{A2F5DBA4-BF43-484E-83E3-9F0A75B39FE4}" presName="sibTrans" presStyleCnt="0"/>
      <dgm:spPr/>
    </dgm:pt>
    <dgm:pt modelId="{B0E595BA-29FC-4E9C-B482-34A7B612FD77}" type="pres">
      <dgm:prSet presAssocID="{BAEE8645-C584-4705-9B8D-8B0597F70051}" presName="compNode" presStyleCnt="0"/>
      <dgm:spPr/>
    </dgm:pt>
    <dgm:pt modelId="{8874F5C2-A3A2-4875-930A-BA6C92B901A7}" type="pres">
      <dgm:prSet presAssocID="{BAEE8645-C584-4705-9B8D-8B0597F70051}" presName="bgRect" presStyleLbl="bgShp" presStyleIdx="1" presStyleCnt="5"/>
      <dgm:spPr/>
    </dgm:pt>
    <dgm:pt modelId="{DF7B27B2-F50B-4CC9-AEBB-7BF64BB7609D}" type="pres">
      <dgm:prSet presAssocID="{BAEE8645-C584-4705-9B8D-8B0597F70051}" presName="iconRect" presStyleLbl="node1" presStyleIdx="1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7FAD2041-E917-48BF-A0EB-E38CE5337839}" type="pres">
      <dgm:prSet presAssocID="{BAEE8645-C584-4705-9B8D-8B0597F70051}" presName="spaceRect" presStyleCnt="0"/>
      <dgm:spPr/>
    </dgm:pt>
    <dgm:pt modelId="{FBBA3408-E3F4-487A-9051-D583F1BA79C7}" type="pres">
      <dgm:prSet presAssocID="{BAEE8645-C584-4705-9B8D-8B0597F70051}" presName="parTx" presStyleLbl="revTx" presStyleIdx="1" presStyleCnt="5" custScaleX="103406">
        <dgm:presLayoutVars>
          <dgm:chMax val="0"/>
          <dgm:chPref val="0"/>
        </dgm:presLayoutVars>
      </dgm:prSet>
      <dgm:spPr/>
    </dgm:pt>
    <dgm:pt modelId="{3FDF7DD2-7E3C-4B67-999E-6C10D19E4E2D}" type="pres">
      <dgm:prSet presAssocID="{51DA77DC-B809-491D-9B59-18F285D944D6}" presName="sibTrans" presStyleCnt="0"/>
      <dgm:spPr/>
    </dgm:pt>
    <dgm:pt modelId="{A81CBCA0-7BFB-49CE-9EB3-DB0439CED832}" type="pres">
      <dgm:prSet presAssocID="{63FD73F3-CD81-4F3A-872A-5A49BF66D7F0}" presName="compNode" presStyleCnt="0"/>
      <dgm:spPr/>
    </dgm:pt>
    <dgm:pt modelId="{EC3329CC-D456-434B-8119-706DF06576D9}" type="pres">
      <dgm:prSet presAssocID="{63FD73F3-CD81-4F3A-872A-5A49BF66D7F0}" presName="bgRect" presStyleLbl="bgShp" presStyleIdx="2" presStyleCnt="5"/>
      <dgm:spPr/>
    </dgm:pt>
    <dgm:pt modelId="{18D6C63A-0D7E-4AD5-9781-B4412D0A3D50}" type="pres">
      <dgm:prSet presAssocID="{63FD73F3-CD81-4F3A-872A-5A49BF66D7F0}" presName="iconRect" presStyleLbl="node1" presStyleIdx="2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dozer"/>
        </a:ext>
      </dgm:extLst>
    </dgm:pt>
    <dgm:pt modelId="{44C8BD35-0B59-4199-A8D6-56D9BA4959D4}" type="pres">
      <dgm:prSet presAssocID="{63FD73F3-CD81-4F3A-872A-5A49BF66D7F0}" presName="spaceRect" presStyleCnt="0"/>
      <dgm:spPr/>
    </dgm:pt>
    <dgm:pt modelId="{F7A6FDE6-23BA-4BD8-9677-5D6C272E55E4}" type="pres">
      <dgm:prSet presAssocID="{63FD73F3-CD81-4F3A-872A-5A49BF66D7F0}" presName="parTx" presStyleLbl="revTx" presStyleIdx="2" presStyleCnt="5">
        <dgm:presLayoutVars>
          <dgm:chMax val="0"/>
          <dgm:chPref val="0"/>
        </dgm:presLayoutVars>
      </dgm:prSet>
      <dgm:spPr/>
    </dgm:pt>
    <dgm:pt modelId="{4F3C8044-EA4C-4353-95A0-06A71C70A650}" type="pres">
      <dgm:prSet presAssocID="{544D8837-291E-4F84-9828-2FBBB1BEBCE0}" presName="sibTrans" presStyleCnt="0"/>
      <dgm:spPr/>
    </dgm:pt>
    <dgm:pt modelId="{2AFB2380-2982-4085-88B0-9154FB540DA9}" type="pres">
      <dgm:prSet presAssocID="{D75A146D-26FA-496B-B59B-00E01F161B03}" presName="compNode" presStyleCnt="0"/>
      <dgm:spPr/>
    </dgm:pt>
    <dgm:pt modelId="{3A031A46-801E-42FD-A9AF-D7B7A4568DAB}" type="pres">
      <dgm:prSet presAssocID="{D75A146D-26FA-496B-B59B-00E01F161B03}" presName="bgRect" presStyleLbl="bgShp" presStyleIdx="3" presStyleCnt="5"/>
      <dgm:spPr/>
    </dgm:pt>
    <dgm:pt modelId="{F07DA066-651E-4369-AC87-C19C3DF7BAD2}" type="pres">
      <dgm:prSet presAssocID="{D75A146D-26FA-496B-B59B-00E01F161B03}" presName="iconRect" presStyleLbl="node1" presStyleIdx="3" presStyleCnt="5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Video camera"/>
        </a:ext>
      </dgm:extLst>
    </dgm:pt>
    <dgm:pt modelId="{7F602D11-711A-4F1B-881E-057C6BA79C40}" type="pres">
      <dgm:prSet presAssocID="{D75A146D-26FA-496B-B59B-00E01F161B03}" presName="spaceRect" presStyleCnt="0"/>
      <dgm:spPr/>
    </dgm:pt>
    <dgm:pt modelId="{92EB7684-7F9C-4DA5-9961-95149E685335}" type="pres">
      <dgm:prSet presAssocID="{D75A146D-26FA-496B-B59B-00E01F161B03}" presName="parTx" presStyleLbl="revTx" presStyleIdx="3" presStyleCnt="5">
        <dgm:presLayoutVars>
          <dgm:chMax val="0"/>
          <dgm:chPref val="0"/>
        </dgm:presLayoutVars>
      </dgm:prSet>
      <dgm:spPr/>
    </dgm:pt>
    <dgm:pt modelId="{5D63B94F-25D0-4645-B7AE-DD7FFE6BFB9E}" type="pres">
      <dgm:prSet presAssocID="{676386A9-B80E-4812-906D-556ECA5C6CD2}" presName="sibTrans" presStyleCnt="0"/>
      <dgm:spPr/>
    </dgm:pt>
    <dgm:pt modelId="{3F0B0725-1D29-4469-8098-EEDF58D1A190}" type="pres">
      <dgm:prSet presAssocID="{6B35C5D1-356A-45A9-AD6A-B6C613B3123B}" presName="compNode" presStyleCnt="0"/>
      <dgm:spPr/>
    </dgm:pt>
    <dgm:pt modelId="{8DE5FC50-AEEA-4039-B901-A5B413B4EE08}" type="pres">
      <dgm:prSet presAssocID="{6B35C5D1-356A-45A9-AD6A-B6C613B3123B}" presName="bgRect" presStyleLbl="bgShp" presStyleIdx="4" presStyleCnt="5"/>
      <dgm:spPr/>
    </dgm:pt>
    <dgm:pt modelId="{18483A93-24D7-498B-BE8E-F875237F45E5}" type="pres">
      <dgm:prSet presAssocID="{6B35C5D1-356A-45A9-AD6A-B6C613B3123B}" presName="iconRect" presStyleLbl="node1" presStyleIdx="4" presStyleCnt="5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F0CB574E-5FFF-4381-BF08-F58E9F830BB9}" type="pres">
      <dgm:prSet presAssocID="{6B35C5D1-356A-45A9-AD6A-B6C613B3123B}" presName="spaceRect" presStyleCnt="0"/>
      <dgm:spPr/>
    </dgm:pt>
    <dgm:pt modelId="{7D6A0A5B-E182-427F-AC32-FF2CAF6EFFD2}" type="pres">
      <dgm:prSet presAssocID="{6B35C5D1-356A-45A9-AD6A-B6C613B3123B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74D2615B-4839-47F1-93AE-20D941C5BCDB}" srcId="{7458B28D-46A6-4CA5-9E64-BDCB81151BD6}" destId="{63FD73F3-CD81-4F3A-872A-5A49BF66D7F0}" srcOrd="2" destOrd="0" parTransId="{A4E5017B-1AE8-4CFB-ACCB-DC2FB41A7547}" sibTransId="{544D8837-291E-4F84-9828-2FBBB1BEBCE0}"/>
    <dgm:cxn modelId="{4D4C7045-4261-492C-8AD0-1832D0FDE92B}" type="presOf" srcId="{63FD73F3-CD81-4F3A-872A-5A49BF66D7F0}" destId="{F7A6FDE6-23BA-4BD8-9677-5D6C272E55E4}" srcOrd="0" destOrd="0" presId="urn:microsoft.com/office/officeart/2018/2/layout/IconVerticalSolidList"/>
    <dgm:cxn modelId="{0AA96768-668B-445F-93A8-62FDF7B0C307}" type="presOf" srcId="{15F16352-09C5-48BD-AC0D-A9469C4D8397}" destId="{5AC29851-DC19-499E-A957-F436459AD27C}" srcOrd="0" destOrd="0" presId="urn:microsoft.com/office/officeart/2018/2/layout/IconVerticalSolidList"/>
    <dgm:cxn modelId="{CFE5EF76-6F9A-4321-B9BC-1BFDD1E7F964}" type="presOf" srcId="{6B35C5D1-356A-45A9-AD6A-B6C613B3123B}" destId="{7D6A0A5B-E182-427F-AC32-FF2CAF6EFFD2}" srcOrd="0" destOrd="0" presId="urn:microsoft.com/office/officeart/2018/2/layout/IconVerticalSolidList"/>
    <dgm:cxn modelId="{4293B085-18BD-4AAB-B824-54635C0E216B}" srcId="{7458B28D-46A6-4CA5-9E64-BDCB81151BD6}" destId="{15F16352-09C5-48BD-AC0D-A9469C4D8397}" srcOrd="0" destOrd="0" parTransId="{179BF751-6BFE-4B82-AF7B-0841FE3B0DCF}" sibTransId="{A2F5DBA4-BF43-484E-83E3-9F0A75B39FE4}"/>
    <dgm:cxn modelId="{B3569087-2717-460D-B12C-31947862BD6B}" srcId="{7458B28D-46A6-4CA5-9E64-BDCB81151BD6}" destId="{BAEE8645-C584-4705-9B8D-8B0597F70051}" srcOrd="1" destOrd="0" parTransId="{F616E526-FDE8-469E-B4FA-F4A32F3CC686}" sibTransId="{51DA77DC-B809-491D-9B59-18F285D944D6}"/>
    <dgm:cxn modelId="{481E6589-47C9-4855-8EB1-36DDB8375144}" srcId="{7458B28D-46A6-4CA5-9E64-BDCB81151BD6}" destId="{6B35C5D1-356A-45A9-AD6A-B6C613B3123B}" srcOrd="4" destOrd="0" parTransId="{63A4CE0C-2697-40AB-9F1A-92AE2C0CA63F}" sibTransId="{F7F7EC57-9A9B-423C-80CD-796827500FAE}"/>
    <dgm:cxn modelId="{5017EEA3-B6AA-4005-A381-BC05C35B4E6E}" type="presOf" srcId="{BAEE8645-C584-4705-9B8D-8B0597F70051}" destId="{FBBA3408-E3F4-487A-9051-D583F1BA79C7}" srcOrd="0" destOrd="0" presId="urn:microsoft.com/office/officeart/2018/2/layout/IconVerticalSolidList"/>
    <dgm:cxn modelId="{FDB245D6-3BFB-47CE-B970-07885C7C40BE}" srcId="{7458B28D-46A6-4CA5-9E64-BDCB81151BD6}" destId="{D75A146D-26FA-496B-B59B-00E01F161B03}" srcOrd="3" destOrd="0" parTransId="{F3330B04-10DB-4C24-8168-B74C160CEBA8}" sibTransId="{676386A9-B80E-4812-906D-556ECA5C6CD2}"/>
    <dgm:cxn modelId="{4361FFD9-42EF-4D22-AE37-534B2AF1383A}" type="presOf" srcId="{7458B28D-46A6-4CA5-9E64-BDCB81151BD6}" destId="{8E796CC0-CFE1-417F-A35E-F10889081F8E}" srcOrd="0" destOrd="0" presId="urn:microsoft.com/office/officeart/2018/2/layout/IconVerticalSolidList"/>
    <dgm:cxn modelId="{9A1728F9-6C89-491E-857C-0B10B61817D6}" type="presOf" srcId="{D75A146D-26FA-496B-B59B-00E01F161B03}" destId="{92EB7684-7F9C-4DA5-9961-95149E685335}" srcOrd="0" destOrd="0" presId="urn:microsoft.com/office/officeart/2018/2/layout/IconVerticalSolidList"/>
    <dgm:cxn modelId="{FE156B68-3B39-47A8-B9E0-202539AEAED4}" type="presParOf" srcId="{8E796CC0-CFE1-417F-A35E-F10889081F8E}" destId="{C56AA627-BE05-4B73-AD47-A13847FFFBBB}" srcOrd="0" destOrd="0" presId="urn:microsoft.com/office/officeart/2018/2/layout/IconVerticalSolidList"/>
    <dgm:cxn modelId="{45708DEA-E9E5-4368-8B95-94EECA4A0BF2}" type="presParOf" srcId="{C56AA627-BE05-4B73-AD47-A13847FFFBBB}" destId="{C6DF643E-8061-49B0-AD76-E3B797CDBD7C}" srcOrd="0" destOrd="0" presId="urn:microsoft.com/office/officeart/2018/2/layout/IconVerticalSolidList"/>
    <dgm:cxn modelId="{1751EF3A-E06D-4F07-B8B2-AFD46117D71D}" type="presParOf" srcId="{C56AA627-BE05-4B73-AD47-A13847FFFBBB}" destId="{A1047782-D39C-4A97-A4D4-27C03C8B8E50}" srcOrd="1" destOrd="0" presId="urn:microsoft.com/office/officeart/2018/2/layout/IconVerticalSolidList"/>
    <dgm:cxn modelId="{C9E513E1-4387-4331-82E2-FEEB3C9AB977}" type="presParOf" srcId="{C56AA627-BE05-4B73-AD47-A13847FFFBBB}" destId="{DCD0AD43-20F2-439F-8295-08B7D95E6C2C}" srcOrd="2" destOrd="0" presId="urn:microsoft.com/office/officeart/2018/2/layout/IconVerticalSolidList"/>
    <dgm:cxn modelId="{ABD5628A-439A-40B1-A221-EC0F826CCC99}" type="presParOf" srcId="{C56AA627-BE05-4B73-AD47-A13847FFFBBB}" destId="{5AC29851-DC19-499E-A957-F436459AD27C}" srcOrd="3" destOrd="0" presId="urn:microsoft.com/office/officeart/2018/2/layout/IconVerticalSolidList"/>
    <dgm:cxn modelId="{D36B0A6C-AE94-4685-AEF5-012582492FE8}" type="presParOf" srcId="{8E796CC0-CFE1-417F-A35E-F10889081F8E}" destId="{2688BD07-A861-4C52-8CC9-6E0C8D2D6FFC}" srcOrd="1" destOrd="0" presId="urn:microsoft.com/office/officeart/2018/2/layout/IconVerticalSolidList"/>
    <dgm:cxn modelId="{16C6211F-D332-44C3-A6AE-4A57EA335537}" type="presParOf" srcId="{8E796CC0-CFE1-417F-A35E-F10889081F8E}" destId="{B0E595BA-29FC-4E9C-B482-34A7B612FD77}" srcOrd="2" destOrd="0" presId="urn:microsoft.com/office/officeart/2018/2/layout/IconVerticalSolidList"/>
    <dgm:cxn modelId="{9A5704BA-0F77-4ED4-A3D1-7CC4F504FA3E}" type="presParOf" srcId="{B0E595BA-29FC-4E9C-B482-34A7B612FD77}" destId="{8874F5C2-A3A2-4875-930A-BA6C92B901A7}" srcOrd="0" destOrd="0" presId="urn:microsoft.com/office/officeart/2018/2/layout/IconVerticalSolidList"/>
    <dgm:cxn modelId="{7A7CCD29-B896-4B35-9859-FEBB1E976D56}" type="presParOf" srcId="{B0E595BA-29FC-4E9C-B482-34A7B612FD77}" destId="{DF7B27B2-F50B-4CC9-AEBB-7BF64BB7609D}" srcOrd="1" destOrd="0" presId="urn:microsoft.com/office/officeart/2018/2/layout/IconVerticalSolidList"/>
    <dgm:cxn modelId="{CAAB74F7-5143-455A-B682-A6A4095A7254}" type="presParOf" srcId="{B0E595BA-29FC-4E9C-B482-34A7B612FD77}" destId="{7FAD2041-E917-48BF-A0EB-E38CE5337839}" srcOrd="2" destOrd="0" presId="urn:microsoft.com/office/officeart/2018/2/layout/IconVerticalSolidList"/>
    <dgm:cxn modelId="{EABA19F1-70E3-41CE-8605-19CCFEBEA3F2}" type="presParOf" srcId="{B0E595BA-29FC-4E9C-B482-34A7B612FD77}" destId="{FBBA3408-E3F4-487A-9051-D583F1BA79C7}" srcOrd="3" destOrd="0" presId="urn:microsoft.com/office/officeart/2018/2/layout/IconVerticalSolidList"/>
    <dgm:cxn modelId="{C7645E35-2364-4D84-B980-024C5A79FE12}" type="presParOf" srcId="{8E796CC0-CFE1-417F-A35E-F10889081F8E}" destId="{3FDF7DD2-7E3C-4B67-999E-6C10D19E4E2D}" srcOrd="3" destOrd="0" presId="urn:microsoft.com/office/officeart/2018/2/layout/IconVerticalSolidList"/>
    <dgm:cxn modelId="{60C4E146-9205-41CC-950D-75B9B70157C9}" type="presParOf" srcId="{8E796CC0-CFE1-417F-A35E-F10889081F8E}" destId="{A81CBCA0-7BFB-49CE-9EB3-DB0439CED832}" srcOrd="4" destOrd="0" presId="urn:microsoft.com/office/officeart/2018/2/layout/IconVerticalSolidList"/>
    <dgm:cxn modelId="{A25A0C49-7BFA-4C33-B41E-322944660DF7}" type="presParOf" srcId="{A81CBCA0-7BFB-49CE-9EB3-DB0439CED832}" destId="{EC3329CC-D456-434B-8119-706DF06576D9}" srcOrd="0" destOrd="0" presId="urn:microsoft.com/office/officeart/2018/2/layout/IconVerticalSolidList"/>
    <dgm:cxn modelId="{36567190-FBD4-47EB-A0B4-E412E0562103}" type="presParOf" srcId="{A81CBCA0-7BFB-49CE-9EB3-DB0439CED832}" destId="{18D6C63A-0D7E-4AD5-9781-B4412D0A3D50}" srcOrd="1" destOrd="0" presId="urn:microsoft.com/office/officeart/2018/2/layout/IconVerticalSolidList"/>
    <dgm:cxn modelId="{850EA7A9-D108-4837-BE02-350DEC5FBA1A}" type="presParOf" srcId="{A81CBCA0-7BFB-49CE-9EB3-DB0439CED832}" destId="{44C8BD35-0B59-4199-A8D6-56D9BA4959D4}" srcOrd="2" destOrd="0" presId="urn:microsoft.com/office/officeart/2018/2/layout/IconVerticalSolidList"/>
    <dgm:cxn modelId="{CF602CDF-C122-469C-9151-89A49D111B60}" type="presParOf" srcId="{A81CBCA0-7BFB-49CE-9EB3-DB0439CED832}" destId="{F7A6FDE6-23BA-4BD8-9677-5D6C272E55E4}" srcOrd="3" destOrd="0" presId="urn:microsoft.com/office/officeart/2018/2/layout/IconVerticalSolidList"/>
    <dgm:cxn modelId="{02EA332F-3588-4533-A998-3542A36DA5E3}" type="presParOf" srcId="{8E796CC0-CFE1-417F-A35E-F10889081F8E}" destId="{4F3C8044-EA4C-4353-95A0-06A71C70A650}" srcOrd="5" destOrd="0" presId="urn:microsoft.com/office/officeart/2018/2/layout/IconVerticalSolidList"/>
    <dgm:cxn modelId="{AE789AC2-6C9C-495D-92F6-0F8839E6EEB8}" type="presParOf" srcId="{8E796CC0-CFE1-417F-A35E-F10889081F8E}" destId="{2AFB2380-2982-4085-88B0-9154FB540DA9}" srcOrd="6" destOrd="0" presId="urn:microsoft.com/office/officeart/2018/2/layout/IconVerticalSolidList"/>
    <dgm:cxn modelId="{C6F128D2-7F20-43F5-AC8C-D0AE91DE1A41}" type="presParOf" srcId="{2AFB2380-2982-4085-88B0-9154FB540DA9}" destId="{3A031A46-801E-42FD-A9AF-D7B7A4568DAB}" srcOrd="0" destOrd="0" presId="urn:microsoft.com/office/officeart/2018/2/layout/IconVerticalSolidList"/>
    <dgm:cxn modelId="{52721E37-AC74-41CB-BE8B-D8A6D28516A3}" type="presParOf" srcId="{2AFB2380-2982-4085-88B0-9154FB540DA9}" destId="{F07DA066-651E-4369-AC87-C19C3DF7BAD2}" srcOrd="1" destOrd="0" presId="urn:microsoft.com/office/officeart/2018/2/layout/IconVerticalSolidList"/>
    <dgm:cxn modelId="{FC285246-38F3-42C4-976F-1E0943BB1173}" type="presParOf" srcId="{2AFB2380-2982-4085-88B0-9154FB540DA9}" destId="{7F602D11-711A-4F1B-881E-057C6BA79C40}" srcOrd="2" destOrd="0" presId="urn:microsoft.com/office/officeart/2018/2/layout/IconVerticalSolidList"/>
    <dgm:cxn modelId="{4B503177-6686-40F5-A978-2812E1EF3648}" type="presParOf" srcId="{2AFB2380-2982-4085-88B0-9154FB540DA9}" destId="{92EB7684-7F9C-4DA5-9961-95149E685335}" srcOrd="3" destOrd="0" presId="urn:microsoft.com/office/officeart/2018/2/layout/IconVerticalSolidList"/>
    <dgm:cxn modelId="{93FBD76E-C99A-477F-A50E-0830F18D4928}" type="presParOf" srcId="{8E796CC0-CFE1-417F-A35E-F10889081F8E}" destId="{5D63B94F-25D0-4645-B7AE-DD7FFE6BFB9E}" srcOrd="7" destOrd="0" presId="urn:microsoft.com/office/officeart/2018/2/layout/IconVerticalSolidList"/>
    <dgm:cxn modelId="{F69D8536-22B4-47C8-AF91-3ABF676BC2F7}" type="presParOf" srcId="{8E796CC0-CFE1-417F-A35E-F10889081F8E}" destId="{3F0B0725-1D29-4469-8098-EEDF58D1A190}" srcOrd="8" destOrd="0" presId="urn:microsoft.com/office/officeart/2018/2/layout/IconVerticalSolidList"/>
    <dgm:cxn modelId="{B6E31182-F268-4ABA-8C4C-F25C6EC9DD8C}" type="presParOf" srcId="{3F0B0725-1D29-4469-8098-EEDF58D1A190}" destId="{8DE5FC50-AEEA-4039-B901-A5B413B4EE08}" srcOrd="0" destOrd="0" presId="urn:microsoft.com/office/officeart/2018/2/layout/IconVerticalSolidList"/>
    <dgm:cxn modelId="{0DF0230B-6E46-455A-A285-09709855882C}" type="presParOf" srcId="{3F0B0725-1D29-4469-8098-EEDF58D1A190}" destId="{18483A93-24D7-498B-BE8E-F875237F45E5}" srcOrd="1" destOrd="0" presId="urn:microsoft.com/office/officeart/2018/2/layout/IconVerticalSolidList"/>
    <dgm:cxn modelId="{609571C0-3CD0-47E7-A797-3D19682E0E0A}" type="presParOf" srcId="{3F0B0725-1D29-4469-8098-EEDF58D1A190}" destId="{F0CB574E-5FFF-4381-BF08-F58E9F830BB9}" srcOrd="2" destOrd="0" presId="urn:microsoft.com/office/officeart/2018/2/layout/IconVerticalSolidList"/>
    <dgm:cxn modelId="{2CE6E4FA-E081-46DA-A753-70C2DB66A9A2}" type="presParOf" srcId="{3F0B0725-1D29-4469-8098-EEDF58D1A190}" destId="{7D6A0A5B-E182-427F-AC32-FF2CAF6EFFD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AF705B-0FED-4E79-8959-C5831E1F938D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ED0CE069-0911-4217-95B8-49DE21201198}">
      <dgm:prSet phldrT="[Text]"/>
      <dgm:spPr>
        <a:solidFill>
          <a:srgbClr val="92D050"/>
        </a:solidFill>
      </dgm:spPr>
      <dgm:t>
        <a:bodyPr/>
        <a:lstStyle/>
        <a:p>
          <a:r>
            <a:rPr lang="en-GB">
              <a:solidFill>
                <a:schemeClr val="tx1"/>
              </a:solidFill>
            </a:rPr>
            <a:t>In 2021 Sheffield Teaching Hospitals Diabetes Centre began to switch suitable patients from disposable to cartridge pens</a:t>
          </a:r>
        </a:p>
      </dgm:t>
    </dgm:pt>
    <dgm:pt modelId="{AC85BD25-BC14-45B9-AAAE-A062A3CF0CF5}" type="parTrans" cxnId="{E79BC6C3-981C-4A60-A660-BA6E28178CA8}">
      <dgm:prSet/>
      <dgm:spPr/>
      <dgm:t>
        <a:bodyPr/>
        <a:lstStyle/>
        <a:p>
          <a:endParaRPr lang="en-GB"/>
        </a:p>
      </dgm:t>
    </dgm:pt>
    <dgm:pt modelId="{760FA8F5-8C0D-408C-A1FC-23F871612FBE}" type="sibTrans" cxnId="{E79BC6C3-981C-4A60-A660-BA6E28178CA8}">
      <dgm:prSet/>
      <dgm:spPr/>
      <dgm:t>
        <a:bodyPr/>
        <a:lstStyle/>
        <a:p>
          <a:endParaRPr lang="en-GB"/>
        </a:p>
      </dgm:t>
    </dgm:pt>
    <dgm:pt modelId="{1A277590-2807-44FE-8844-796957EBEA7E}">
      <dgm:prSet phldrT="[Text]"/>
      <dgm:spPr>
        <a:solidFill>
          <a:srgbClr val="92D050"/>
        </a:solidFill>
      </dgm:spPr>
      <dgm:t>
        <a:bodyPr/>
        <a:lstStyle/>
        <a:p>
          <a:pPr algn="ctr"/>
          <a:r>
            <a:rPr lang="en-GB">
              <a:solidFill>
                <a:schemeClr val="tx1"/>
              </a:solidFill>
            </a:rPr>
            <a:t>This  reversed the decline in cartridge prescriptions across Sheffield place</a:t>
          </a:r>
        </a:p>
      </dgm:t>
    </dgm:pt>
    <dgm:pt modelId="{E829A53E-6747-466D-8821-62D63592BBCA}" type="parTrans" cxnId="{42440C48-478F-455B-87A5-9F7533176619}">
      <dgm:prSet/>
      <dgm:spPr/>
      <dgm:t>
        <a:bodyPr/>
        <a:lstStyle/>
        <a:p>
          <a:endParaRPr lang="en-GB"/>
        </a:p>
      </dgm:t>
    </dgm:pt>
    <dgm:pt modelId="{91E86232-E377-42AC-8D4C-3BA3156C5A48}" type="sibTrans" cxnId="{42440C48-478F-455B-87A5-9F7533176619}">
      <dgm:prSet/>
      <dgm:spPr/>
      <dgm:t>
        <a:bodyPr/>
        <a:lstStyle/>
        <a:p>
          <a:endParaRPr lang="en-GB"/>
        </a:p>
      </dgm:t>
    </dgm:pt>
    <dgm:pt modelId="{16B32A78-0251-405D-AC83-F39377EE2C60}">
      <dgm:prSet phldrT="[Text]"/>
      <dgm:spPr>
        <a:solidFill>
          <a:srgbClr val="92D050"/>
        </a:solidFill>
      </dgm:spPr>
      <dgm:t>
        <a:bodyPr/>
        <a:lstStyle/>
        <a:p>
          <a:r>
            <a:rPr lang="en-GB">
              <a:solidFill>
                <a:schemeClr val="tx1"/>
              </a:solidFill>
            </a:rPr>
            <a:t>By April 2023 the amount of plastic waste saved was equivalent to the weight of 6 baby elephants !</a:t>
          </a:r>
        </a:p>
      </dgm:t>
    </dgm:pt>
    <dgm:pt modelId="{AA1BFA64-4B18-47CA-8E80-4B2938F571AD}" type="sibTrans" cxnId="{9759B28D-4DAB-4F5B-B25F-B3706C399872}">
      <dgm:prSet/>
      <dgm:spPr/>
      <dgm:t>
        <a:bodyPr/>
        <a:lstStyle/>
        <a:p>
          <a:endParaRPr lang="en-GB"/>
        </a:p>
      </dgm:t>
    </dgm:pt>
    <dgm:pt modelId="{C4E333FB-64BD-4A14-A280-4B6212C0893B}" type="parTrans" cxnId="{9759B28D-4DAB-4F5B-B25F-B3706C399872}">
      <dgm:prSet/>
      <dgm:spPr/>
      <dgm:t>
        <a:bodyPr/>
        <a:lstStyle/>
        <a:p>
          <a:endParaRPr lang="en-GB"/>
        </a:p>
      </dgm:t>
    </dgm:pt>
    <dgm:pt modelId="{F9201BE6-BCFC-46D5-93A2-4E56005098A9}" type="pres">
      <dgm:prSet presAssocID="{E5AF705B-0FED-4E79-8959-C5831E1F938D}" presName="linearFlow" presStyleCnt="0">
        <dgm:presLayoutVars>
          <dgm:dir/>
          <dgm:resizeHandles val="exact"/>
        </dgm:presLayoutVars>
      </dgm:prSet>
      <dgm:spPr/>
    </dgm:pt>
    <dgm:pt modelId="{B36A07B4-96FB-4CB2-A851-EED71C6D9650}" type="pres">
      <dgm:prSet presAssocID="{ED0CE069-0911-4217-95B8-49DE21201198}" presName="composite" presStyleCnt="0"/>
      <dgm:spPr/>
    </dgm:pt>
    <dgm:pt modelId="{F09051E4-DFB3-4609-9397-71389149C37B}" type="pres">
      <dgm:prSet presAssocID="{ED0CE069-0911-4217-95B8-49DE21201198}" presName="imgShp" presStyleLbl="fgImgPlace1" presStyleIdx="0" presStyleCnt="3" custLinFactNeighborX="-5986" custLinFactNeighborY="2932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D6FF2E69-3DF7-4E51-8CF3-3F1FC15CD7B3}" type="pres">
      <dgm:prSet presAssocID="{ED0CE069-0911-4217-95B8-49DE21201198}" presName="txShp" presStyleLbl="node1" presStyleIdx="0" presStyleCnt="3" custLinFactNeighborX="-3166" custLinFactNeighborY="37707">
        <dgm:presLayoutVars>
          <dgm:bulletEnabled val="1"/>
        </dgm:presLayoutVars>
      </dgm:prSet>
      <dgm:spPr/>
    </dgm:pt>
    <dgm:pt modelId="{EBA9CE61-0FE9-4A75-8DF7-11539BE6B9AF}" type="pres">
      <dgm:prSet presAssocID="{760FA8F5-8C0D-408C-A1FC-23F871612FBE}" presName="spacing" presStyleCnt="0"/>
      <dgm:spPr/>
    </dgm:pt>
    <dgm:pt modelId="{BF21E37C-3E26-4083-8428-5C95B6487AC2}" type="pres">
      <dgm:prSet presAssocID="{1A277590-2807-44FE-8844-796957EBEA7E}" presName="composite" presStyleCnt="0"/>
      <dgm:spPr/>
    </dgm:pt>
    <dgm:pt modelId="{350BE809-ADB2-4BD0-834B-C54391EC0D7B}" type="pres">
      <dgm:prSet presAssocID="{1A277590-2807-44FE-8844-796957EBEA7E}" presName="imgShp" presStyleLbl="fgImgPlace1" presStyleIdx="1" presStyleCnt="3" custLinFactNeighborX="-3591" custLinFactNeighborY="1376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ck with solid fill"/>
        </a:ext>
      </dgm:extLst>
    </dgm:pt>
    <dgm:pt modelId="{B5E60B15-2148-4E5E-96A1-3DD4FFDDB8B4}" type="pres">
      <dgm:prSet presAssocID="{1A277590-2807-44FE-8844-796957EBEA7E}" presName="txShp" presStyleLbl="node1" presStyleIdx="1" presStyleCnt="3" custLinFactNeighborX="-2111" custLinFactNeighborY="17980">
        <dgm:presLayoutVars>
          <dgm:bulletEnabled val="1"/>
        </dgm:presLayoutVars>
      </dgm:prSet>
      <dgm:spPr/>
    </dgm:pt>
    <dgm:pt modelId="{75AE661D-13CB-4DB2-9262-431A7FECC052}" type="pres">
      <dgm:prSet presAssocID="{91E86232-E377-42AC-8D4C-3BA3156C5A48}" presName="spacing" presStyleCnt="0"/>
      <dgm:spPr/>
    </dgm:pt>
    <dgm:pt modelId="{61421EB0-40E3-44E9-9F1A-276A4D18847B}" type="pres">
      <dgm:prSet presAssocID="{16B32A78-0251-405D-AC83-F39377EE2C60}" presName="composite" presStyleCnt="0"/>
      <dgm:spPr/>
    </dgm:pt>
    <dgm:pt modelId="{8DFAE7AC-7C4E-4D3A-8F42-536354A27399}" type="pres">
      <dgm:prSet presAssocID="{16B32A78-0251-405D-AC83-F39377EE2C60}" presName="imgShp" presStyleLbl="fgImgPlace1" presStyleIdx="2" presStyleCnt="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  <dgm:extLst>
        <a:ext uri="{E40237B7-FDA0-4F09-8148-C483321AD2D9}">
          <dgm14:cNvPr xmlns:dgm14="http://schemas.microsoft.com/office/drawing/2010/diagram" id="0" name="" descr="Baby elephant"/>
        </a:ext>
      </dgm:extLst>
    </dgm:pt>
    <dgm:pt modelId="{2421C8E6-CF99-4032-9AB5-B51457634CF9}" type="pres">
      <dgm:prSet presAssocID="{16B32A78-0251-405D-AC83-F39377EE2C60}" presName="txShp" presStyleLbl="node1" presStyleIdx="2" presStyleCnt="3" custLinFactNeighborX="-1847" custLinFactNeighborY="-599">
        <dgm:presLayoutVars>
          <dgm:bulletEnabled val="1"/>
        </dgm:presLayoutVars>
      </dgm:prSet>
      <dgm:spPr/>
    </dgm:pt>
  </dgm:ptLst>
  <dgm:cxnLst>
    <dgm:cxn modelId="{ED739E40-F320-411C-BA5A-EFAE2A76C243}" type="presOf" srcId="{16B32A78-0251-405D-AC83-F39377EE2C60}" destId="{2421C8E6-CF99-4032-9AB5-B51457634CF9}" srcOrd="0" destOrd="0" presId="urn:microsoft.com/office/officeart/2005/8/layout/vList3"/>
    <dgm:cxn modelId="{42440C48-478F-455B-87A5-9F7533176619}" srcId="{E5AF705B-0FED-4E79-8959-C5831E1F938D}" destId="{1A277590-2807-44FE-8844-796957EBEA7E}" srcOrd="1" destOrd="0" parTransId="{E829A53E-6747-466D-8821-62D63592BBCA}" sibTransId="{91E86232-E377-42AC-8D4C-3BA3156C5A48}"/>
    <dgm:cxn modelId="{EDB8696E-7518-4B97-A452-0C63DF998957}" type="presOf" srcId="{E5AF705B-0FED-4E79-8959-C5831E1F938D}" destId="{F9201BE6-BCFC-46D5-93A2-4E56005098A9}" srcOrd="0" destOrd="0" presId="urn:microsoft.com/office/officeart/2005/8/layout/vList3"/>
    <dgm:cxn modelId="{9759B28D-4DAB-4F5B-B25F-B3706C399872}" srcId="{E5AF705B-0FED-4E79-8959-C5831E1F938D}" destId="{16B32A78-0251-405D-AC83-F39377EE2C60}" srcOrd="2" destOrd="0" parTransId="{C4E333FB-64BD-4A14-A280-4B6212C0893B}" sibTransId="{AA1BFA64-4B18-47CA-8E80-4B2938F571AD}"/>
    <dgm:cxn modelId="{C89A0AB7-C5C7-40EF-8A3C-DC051AC94FAB}" type="presOf" srcId="{1A277590-2807-44FE-8844-796957EBEA7E}" destId="{B5E60B15-2148-4E5E-96A1-3DD4FFDDB8B4}" srcOrd="0" destOrd="0" presId="urn:microsoft.com/office/officeart/2005/8/layout/vList3"/>
    <dgm:cxn modelId="{E79BC6C3-981C-4A60-A660-BA6E28178CA8}" srcId="{E5AF705B-0FED-4E79-8959-C5831E1F938D}" destId="{ED0CE069-0911-4217-95B8-49DE21201198}" srcOrd="0" destOrd="0" parTransId="{AC85BD25-BC14-45B9-AAAE-A062A3CF0CF5}" sibTransId="{760FA8F5-8C0D-408C-A1FC-23F871612FBE}"/>
    <dgm:cxn modelId="{7981C3F3-1112-44B2-B8FA-D17AB36F9F6A}" type="presOf" srcId="{ED0CE069-0911-4217-95B8-49DE21201198}" destId="{D6FF2E69-3DF7-4E51-8CF3-3F1FC15CD7B3}" srcOrd="0" destOrd="0" presId="urn:microsoft.com/office/officeart/2005/8/layout/vList3"/>
    <dgm:cxn modelId="{866EBB0C-1F15-41DE-B9C0-8EF284BB4D62}" type="presParOf" srcId="{F9201BE6-BCFC-46D5-93A2-4E56005098A9}" destId="{B36A07B4-96FB-4CB2-A851-EED71C6D9650}" srcOrd="0" destOrd="0" presId="urn:microsoft.com/office/officeart/2005/8/layout/vList3"/>
    <dgm:cxn modelId="{892D4C1C-EAEC-4DE4-A41A-53C400DE1FC5}" type="presParOf" srcId="{B36A07B4-96FB-4CB2-A851-EED71C6D9650}" destId="{F09051E4-DFB3-4609-9397-71389149C37B}" srcOrd="0" destOrd="0" presId="urn:microsoft.com/office/officeart/2005/8/layout/vList3"/>
    <dgm:cxn modelId="{F9D98A01-BF48-4274-81A6-4DFA635A45B7}" type="presParOf" srcId="{B36A07B4-96FB-4CB2-A851-EED71C6D9650}" destId="{D6FF2E69-3DF7-4E51-8CF3-3F1FC15CD7B3}" srcOrd="1" destOrd="0" presId="urn:microsoft.com/office/officeart/2005/8/layout/vList3"/>
    <dgm:cxn modelId="{67DF7C57-7665-4236-9179-1201F109FB7D}" type="presParOf" srcId="{F9201BE6-BCFC-46D5-93A2-4E56005098A9}" destId="{EBA9CE61-0FE9-4A75-8DF7-11539BE6B9AF}" srcOrd="1" destOrd="0" presId="urn:microsoft.com/office/officeart/2005/8/layout/vList3"/>
    <dgm:cxn modelId="{1F5FCDD6-4F52-4D7D-86CC-D72D0AD9FEA3}" type="presParOf" srcId="{F9201BE6-BCFC-46D5-93A2-4E56005098A9}" destId="{BF21E37C-3E26-4083-8428-5C95B6487AC2}" srcOrd="2" destOrd="0" presId="urn:microsoft.com/office/officeart/2005/8/layout/vList3"/>
    <dgm:cxn modelId="{466A4A4E-D8C1-499F-80AA-C966EF8D296D}" type="presParOf" srcId="{BF21E37C-3E26-4083-8428-5C95B6487AC2}" destId="{350BE809-ADB2-4BD0-834B-C54391EC0D7B}" srcOrd="0" destOrd="0" presId="urn:microsoft.com/office/officeart/2005/8/layout/vList3"/>
    <dgm:cxn modelId="{8C3F5A6F-2375-4752-9F2B-048E90975B05}" type="presParOf" srcId="{BF21E37C-3E26-4083-8428-5C95B6487AC2}" destId="{B5E60B15-2148-4E5E-96A1-3DD4FFDDB8B4}" srcOrd="1" destOrd="0" presId="urn:microsoft.com/office/officeart/2005/8/layout/vList3"/>
    <dgm:cxn modelId="{E76EB0B9-74B2-4F19-8BA1-A34B906D397E}" type="presParOf" srcId="{F9201BE6-BCFC-46D5-93A2-4E56005098A9}" destId="{75AE661D-13CB-4DB2-9262-431A7FECC052}" srcOrd="3" destOrd="0" presId="urn:microsoft.com/office/officeart/2005/8/layout/vList3"/>
    <dgm:cxn modelId="{E0D35BED-0323-4ED6-BB1E-65093C0D4B8D}" type="presParOf" srcId="{F9201BE6-BCFC-46D5-93A2-4E56005098A9}" destId="{61421EB0-40E3-44E9-9F1A-276A4D18847B}" srcOrd="4" destOrd="0" presId="urn:microsoft.com/office/officeart/2005/8/layout/vList3"/>
    <dgm:cxn modelId="{D837B8A6-D962-4F98-8B93-728F30237DD8}" type="presParOf" srcId="{61421EB0-40E3-44E9-9F1A-276A4D18847B}" destId="{8DFAE7AC-7C4E-4D3A-8F42-536354A27399}" srcOrd="0" destOrd="0" presId="urn:microsoft.com/office/officeart/2005/8/layout/vList3"/>
    <dgm:cxn modelId="{55DDA454-EC54-457E-9B0C-266620ADC245}" type="presParOf" srcId="{61421EB0-40E3-44E9-9F1A-276A4D18847B}" destId="{2421C8E6-CF99-4032-9AB5-B51457634CF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DF643E-8061-49B0-AD76-E3B797CDBD7C}">
      <dsp:nvSpPr>
        <dsp:cNvPr id="0" name=""/>
        <dsp:cNvSpPr/>
      </dsp:nvSpPr>
      <dsp:spPr>
        <a:xfrm>
          <a:off x="-89091" y="11466"/>
          <a:ext cx="11557262" cy="84842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047782-D39C-4A97-A4D4-27C03C8B8E50}">
      <dsp:nvSpPr>
        <dsp:cNvPr id="0" name=""/>
        <dsp:cNvSpPr/>
      </dsp:nvSpPr>
      <dsp:spPr>
        <a:xfrm>
          <a:off x="167556" y="202361"/>
          <a:ext cx="466633" cy="4666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C29851-DC19-499E-A957-F436459AD27C}">
      <dsp:nvSpPr>
        <dsp:cNvPr id="0" name=""/>
        <dsp:cNvSpPr/>
      </dsp:nvSpPr>
      <dsp:spPr>
        <a:xfrm>
          <a:off x="890838" y="11466"/>
          <a:ext cx="10575415" cy="8484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792" tIns="89792" rIns="89792" bIns="89792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Get sample pens and feel confident in using them before you speak to patients about switching, or sit in with your local Diabetes Specialist Nurse.</a:t>
          </a:r>
          <a:endParaRPr lang="en-US" sz="1700" kern="1200"/>
        </a:p>
      </dsp:txBody>
      <dsp:txXfrm>
        <a:off x="890838" y="11466"/>
        <a:ext cx="10575415" cy="848424"/>
      </dsp:txXfrm>
    </dsp:sp>
    <dsp:sp modelId="{8874F5C2-A3A2-4875-930A-BA6C92B901A7}">
      <dsp:nvSpPr>
        <dsp:cNvPr id="0" name=""/>
        <dsp:cNvSpPr/>
      </dsp:nvSpPr>
      <dsp:spPr>
        <a:xfrm>
          <a:off x="-89091" y="1071996"/>
          <a:ext cx="11557262" cy="84842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7B27B2-F50B-4CC9-AEBB-7BF64BB7609D}">
      <dsp:nvSpPr>
        <dsp:cNvPr id="0" name=""/>
        <dsp:cNvSpPr/>
      </dsp:nvSpPr>
      <dsp:spPr>
        <a:xfrm>
          <a:off x="167556" y="1262891"/>
          <a:ext cx="466633" cy="46663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BA3408-E3F4-487A-9051-D583F1BA79C7}">
      <dsp:nvSpPr>
        <dsp:cNvPr id="0" name=""/>
        <dsp:cNvSpPr/>
      </dsp:nvSpPr>
      <dsp:spPr>
        <a:xfrm>
          <a:off x="710739" y="1071996"/>
          <a:ext cx="10935614" cy="8484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792" tIns="89792" rIns="89792" bIns="89792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Be aware of life expectancy of cartridge pens </a:t>
          </a:r>
          <a:r>
            <a:rPr lang="en-GB" sz="1700" b="1" kern="1200"/>
            <a:t>ALL STAR PRO </a:t>
          </a:r>
          <a:r>
            <a:rPr lang="en-GB" sz="1700" b="0" i="0" kern="1200"/>
            <a:t>(3-yr life span) and </a:t>
          </a:r>
          <a:r>
            <a:rPr lang="en-GB" sz="1700" b="1" kern="1200"/>
            <a:t>Junior Star </a:t>
          </a:r>
          <a:r>
            <a:rPr lang="en-GB" sz="1700" b="0" kern="1200"/>
            <a:t>(2-yr life span), </a:t>
          </a:r>
          <a:r>
            <a:rPr lang="en-GB" sz="1700" b="1" kern="1200"/>
            <a:t>NOVO 6 </a:t>
          </a:r>
          <a:r>
            <a:rPr lang="en-GB" sz="1700" b="1" kern="1200" baseline="0"/>
            <a:t> &amp; </a:t>
          </a:r>
          <a:r>
            <a:rPr lang="en-GB" sz="1700" b="1" kern="1200"/>
            <a:t>NOVO ECHO </a:t>
          </a:r>
          <a:r>
            <a:rPr lang="en-GB" sz="1700" b="0" kern="1200"/>
            <a:t>(Expected battery life 4-5 years, 3 Years Warranty) and </a:t>
          </a:r>
          <a:r>
            <a:rPr lang="en-GB" sz="1700" b="1" kern="1200" err="1"/>
            <a:t>Humapen</a:t>
          </a:r>
          <a:r>
            <a:rPr lang="en-GB" sz="1700" b="1" kern="1200"/>
            <a:t> </a:t>
          </a:r>
          <a:r>
            <a:rPr lang="en-GB" sz="1700" b="1" kern="1200" err="1"/>
            <a:t>Savvio</a:t>
          </a:r>
          <a:r>
            <a:rPr lang="en-GB" sz="1700" b="1" kern="1200"/>
            <a:t> </a:t>
          </a:r>
          <a:r>
            <a:rPr lang="en-GB" sz="1700" b="0" kern="1200"/>
            <a:t>(6 years intended use)</a:t>
          </a:r>
          <a:endParaRPr lang="en-US" sz="1700" b="0" kern="1200"/>
        </a:p>
      </dsp:txBody>
      <dsp:txXfrm>
        <a:off x="710739" y="1071996"/>
        <a:ext cx="10935614" cy="848424"/>
      </dsp:txXfrm>
    </dsp:sp>
    <dsp:sp modelId="{EC3329CC-D456-434B-8119-706DF06576D9}">
      <dsp:nvSpPr>
        <dsp:cNvPr id="0" name=""/>
        <dsp:cNvSpPr/>
      </dsp:nvSpPr>
      <dsp:spPr>
        <a:xfrm>
          <a:off x="-89091" y="2132526"/>
          <a:ext cx="11557262" cy="84842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D6C63A-0D7E-4AD5-9781-B4412D0A3D50}">
      <dsp:nvSpPr>
        <dsp:cNvPr id="0" name=""/>
        <dsp:cNvSpPr/>
      </dsp:nvSpPr>
      <dsp:spPr>
        <a:xfrm>
          <a:off x="167556" y="2323421"/>
          <a:ext cx="466633" cy="46663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A6FDE6-23BA-4BD8-9677-5D6C272E55E4}">
      <dsp:nvSpPr>
        <dsp:cNvPr id="0" name=""/>
        <dsp:cNvSpPr/>
      </dsp:nvSpPr>
      <dsp:spPr>
        <a:xfrm>
          <a:off x="890838" y="2132526"/>
          <a:ext cx="10575415" cy="8484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792" tIns="89792" rIns="89792" bIns="89792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Check out these links for hints: </a:t>
          </a:r>
          <a:r>
            <a:rPr lang="en-GB" sz="1700" kern="1200">
              <a:hlinkClick xmlns:r="http://schemas.openxmlformats.org/officeDocument/2006/relationships" r:id="rId7"/>
            </a:rPr>
            <a:t>Novo Nordisk</a:t>
          </a:r>
          <a:r>
            <a:rPr lang="en-GB" sz="1700" kern="1200"/>
            <a:t>, </a:t>
          </a:r>
          <a:r>
            <a:rPr lang="en-GB" sz="1700" kern="1200">
              <a:hlinkClick xmlns:r="http://schemas.openxmlformats.org/officeDocument/2006/relationships" r:id="rId8"/>
            </a:rPr>
            <a:t>Sanofi</a:t>
          </a:r>
          <a:r>
            <a:rPr lang="en-GB" sz="1700" kern="1200"/>
            <a:t> and </a:t>
          </a:r>
          <a:r>
            <a:rPr lang="en-GB" sz="1700" kern="1200">
              <a:hlinkClick xmlns:r="http://schemas.openxmlformats.org/officeDocument/2006/relationships" r:id="rId9"/>
            </a:rPr>
            <a:t>Lilly</a:t>
          </a:r>
          <a:endParaRPr lang="en-US" sz="1700" kern="1200"/>
        </a:p>
      </dsp:txBody>
      <dsp:txXfrm>
        <a:off x="890838" y="2132526"/>
        <a:ext cx="10575415" cy="848424"/>
      </dsp:txXfrm>
    </dsp:sp>
    <dsp:sp modelId="{3A031A46-801E-42FD-A9AF-D7B7A4568DAB}">
      <dsp:nvSpPr>
        <dsp:cNvPr id="0" name=""/>
        <dsp:cNvSpPr/>
      </dsp:nvSpPr>
      <dsp:spPr>
        <a:xfrm>
          <a:off x="-89091" y="3193056"/>
          <a:ext cx="11557262" cy="84842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7DA066-651E-4369-AC87-C19C3DF7BAD2}">
      <dsp:nvSpPr>
        <dsp:cNvPr id="0" name=""/>
        <dsp:cNvSpPr/>
      </dsp:nvSpPr>
      <dsp:spPr>
        <a:xfrm>
          <a:off x="167556" y="3383951"/>
          <a:ext cx="466633" cy="466633"/>
        </a:xfrm>
        <a:prstGeom prst="rect">
          <a:avLst/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EB7684-7F9C-4DA5-9961-95149E685335}">
      <dsp:nvSpPr>
        <dsp:cNvPr id="0" name=""/>
        <dsp:cNvSpPr/>
      </dsp:nvSpPr>
      <dsp:spPr>
        <a:xfrm>
          <a:off x="890838" y="3193056"/>
          <a:ext cx="10575415" cy="8484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792" tIns="89792" rIns="89792" bIns="89792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Watch this video by Sheffield Community Diabetes Specialist Nurses </a:t>
          </a:r>
          <a:r>
            <a:rPr lang="en-GB" sz="1700" kern="1200">
              <a:hlinkClick xmlns:r="http://schemas.openxmlformats.org/officeDocument/2006/relationships" r:id="rId12"/>
            </a:rPr>
            <a:t>How to switch to cartridge Pens with the Sheffield DSNs</a:t>
          </a:r>
          <a:endParaRPr lang="en-GB" sz="1700" kern="1200"/>
        </a:p>
      </dsp:txBody>
      <dsp:txXfrm>
        <a:off x="890838" y="3193056"/>
        <a:ext cx="10575415" cy="848424"/>
      </dsp:txXfrm>
    </dsp:sp>
    <dsp:sp modelId="{8DE5FC50-AEEA-4039-B901-A5B413B4EE08}">
      <dsp:nvSpPr>
        <dsp:cNvPr id="0" name=""/>
        <dsp:cNvSpPr/>
      </dsp:nvSpPr>
      <dsp:spPr>
        <a:xfrm>
          <a:off x="-89091" y="4253586"/>
          <a:ext cx="11557262" cy="84842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483A93-24D7-498B-BE8E-F875237F45E5}">
      <dsp:nvSpPr>
        <dsp:cNvPr id="0" name=""/>
        <dsp:cNvSpPr/>
      </dsp:nvSpPr>
      <dsp:spPr>
        <a:xfrm>
          <a:off x="167556" y="4444482"/>
          <a:ext cx="466633" cy="466633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6A0A5B-E182-427F-AC32-FF2CAF6EFFD2}">
      <dsp:nvSpPr>
        <dsp:cNvPr id="0" name=""/>
        <dsp:cNvSpPr/>
      </dsp:nvSpPr>
      <dsp:spPr>
        <a:xfrm>
          <a:off x="890838" y="4253586"/>
          <a:ext cx="10575415" cy="8484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9792" tIns="89792" rIns="89792" bIns="89792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Remember only switch if you are confident – ask your local DSN for support if in any doubt.</a:t>
          </a:r>
        </a:p>
      </dsp:txBody>
      <dsp:txXfrm>
        <a:off x="890838" y="4253586"/>
        <a:ext cx="10575415" cy="8484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FF2E69-3DF7-4E51-8CF3-3F1FC15CD7B3}">
      <dsp:nvSpPr>
        <dsp:cNvPr id="0" name=""/>
        <dsp:cNvSpPr/>
      </dsp:nvSpPr>
      <dsp:spPr>
        <a:xfrm rot="10800000">
          <a:off x="1192954" y="602498"/>
          <a:ext cx="3610451" cy="1591448"/>
        </a:xfrm>
        <a:prstGeom prst="homePlat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1785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>
              <a:solidFill>
                <a:schemeClr val="tx1"/>
              </a:solidFill>
            </a:rPr>
            <a:t>In 2021 Sheffield Teaching Hospitals Diabetes Centre began to switch suitable patients from disposable to cartridge pens</a:t>
          </a:r>
        </a:p>
      </dsp:txBody>
      <dsp:txXfrm rot="10800000">
        <a:off x="1590816" y="602498"/>
        <a:ext cx="3212589" cy="1591448"/>
      </dsp:txXfrm>
    </dsp:sp>
    <dsp:sp modelId="{F09051E4-DFB3-4609-9397-71389149C37B}">
      <dsp:nvSpPr>
        <dsp:cNvPr id="0" name=""/>
        <dsp:cNvSpPr/>
      </dsp:nvSpPr>
      <dsp:spPr>
        <a:xfrm>
          <a:off x="416273" y="469135"/>
          <a:ext cx="1591448" cy="159144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E60B15-2148-4E5E-96A1-3DD4FFDDB8B4}">
      <dsp:nvSpPr>
        <dsp:cNvPr id="0" name=""/>
        <dsp:cNvSpPr/>
      </dsp:nvSpPr>
      <dsp:spPr>
        <a:xfrm rot="10800000">
          <a:off x="1231044" y="2355062"/>
          <a:ext cx="3610451" cy="1591448"/>
        </a:xfrm>
        <a:prstGeom prst="homePlat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1785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>
              <a:solidFill>
                <a:schemeClr val="tx1"/>
              </a:solidFill>
            </a:rPr>
            <a:t>This  reversed the decline in cartridge prescriptions across Sheffield place</a:t>
          </a:r>
        </a:p>
      </dsp:txBody>
      <dsp:txXfrm rot="10800000">
        <a:off x="1628906" y="2355062"/>
        <a:ext cx="3212589" cy="1591448"/>
      </dsp:txXfrm>
    </dsp:sp>
    <dsp:sp modelId="{350BE809-ADB2-4BD0-834B-C54391EC0D7B}">
      <dsp:nvSpPr>
        <dsp:cNvPr id="0" name=""/>
        <dsp:cNvSpPr/>
      </dsp:nvSpPr>
      <dsp:spPr>
        <a:xfrm>
          <a:off x="454388" y="2287998"/>
          <a:ext cx="1591448" cy="1591448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21C8E6-CF99-4032-9AB5-B51457634CF9}">
      <dsp:nvSpPr>
        <dsp:cNvPr id="0" name=""/>
        <dsp:cNvSpPr/>
      </dsp:nvSpPr>
      <dsp:spPr>
        <a:xfrm rot="10800000">
          <a:off x="1240576" y="4125895"/>
          <a:ext cx="3610451" cy="1591448"/>
        </a:xfrm>
        <a:prstGeom prst="homePlat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01785" tIns="64770" rIns="120904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>
              <a:solidFill>
                <a:schemeClr val="tx1"/>
              </a:solidFill>
            </a:rPr>
            <a:t>By April 2023 the amount of plastic waste saved was equivalent to the weight of 6 baby elephants !</a:t>
          </a:r>
        </a:p>
      </dsp:txBody>
      <dsp:txXfrm rot="10800000">
        <a:off x="1638438" y="4125895"/>
        <a:ext cx="3212589" cy="1591448"/>
      </dsp:txXfrm>
    </dsp:sp>
    <dsp:sp modelId="{8DFAE7AC-7C4E-4D3A-8F42-536354A27399}">
      <dsp:nvSpPr>
        <dsp:cNvPr id="0" name=""/>
        <dsp:cNvSpPr/>
      </dsp:nvSpPr>
      <dsp:spPr>
        <a:xfrm>
          <a:off x="511537" y="4135427"/>
          <a:ext cx="1591448" cy="1591448"/>
        </a:xfrm>
        <a:prstGeom prst="ellipse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E4CB7E-82A0-4727-8B54-F1C198FD34DC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474AC6-A424-4ABF-A498-A82554C6F05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1482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Standard title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7560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Plain slide with subhead and bullets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806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Plain slide with subhead and bullets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5584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chemeClr val="dk1"/>
              </a:buClr>
              <a:buSzPts val="1100"/>
              <a:buNone/>
            </a:pPr>
            <a:endParaRPr lang="en-GB" sz="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02507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52672-49A1-AEA3-B1BD-9C862EADF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03BF6A-F223-99E7-BCE1-F766508046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24DCC8-9C03-E8B5-322C-E36EAA3BA3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Plain slide with subhead and bullets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E14C0-7698-C581-F5C2-D4D07AC79F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1811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Plain slide with subhead and bullets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6082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300 units in a standard disposable pen – so if a T2 is on 40 units a day this is lasting just over 3 days….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74AC6-A424-4ABF-A498-A82554C6F05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5400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Plain slide with subhead and bullets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7210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filling sharps bins faster we are creating yet more plastic waste – remember the issue of disposal of more sharps bins means greater impact on environment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1326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Plain slide with subhead and bullets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09807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474AC6-A424-4ABF-A498-A82554C6F05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114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chemeClr val="dk1"/>
              </a:buClr>
              <a:buSzPts val="1100"/>
              <a:buNone/>
            </a:pPr>
            <a:endParaRPr lang="en-GB" sz="8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337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52672-49A1-AEA3-B1BD-9C862EADF9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03BF6A-F223-99E7-BCE1-F766508046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24DCC8-9C03-E8B5-322C-E36EAA3BA3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GB" sz="8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Plain slide with subhead and bullets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BE14C0-7698-C581-F5C2-D4D07AC79F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4EC7EF-95E1-3D44-A982-BC7A3E9C617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42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460D3-EA78-0C34-36FC-24F3E29A7E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AC7465-BDED-69B8-5DD9-3AF78274F2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CA0DC8-0CC0-CA84-D95D-FE90E5CB4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900E3-F125-46F3-900D-E34AA7FE5C57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348B-F241-E234-5215-7B872AD2E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5E716-8E5D-AAF2-BB23-7446CE935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85E2D-FB75-4DF4-93E5-006BA9E5DA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9200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C20EC-332E-BE84-2D84-C13322335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D9105D-9137-53FE-9153-2E39878DF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E38F1-ADF9-35BC-1E21-57B2AED9E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900E3-F125-46F3-900D-E34AA7FE5C57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7DBED6-53D1-5123-130A-F0809FF80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C120C9-E8AC-1F64-D386-E8790AE4F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85E2D-FB75-4DF4-93E5-006BA9E5DA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518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80BB93-CB85-4255-7D7C-CA8E345146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BD0A5B-C069-F5C1-30F0-0D0755D46D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024B4E-3C24-0788-15E4-76C6206CAA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900E3-F125-46F3-900D-E34AA7FE5C57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E331B7-C47A-23D8-8A84-DF9F9FA26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D5511-65C6-F8FE-B828-EEBB72894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85E2D-FB75-4DF4-93E5-006BA9E5DA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6107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ing, subhead, bullets one column">
    <p:bg>
      <p:bgPr>
        <a:solidFill>
          <a:srgbClr val="F6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000" y="2771999"/>
            <a:ext cx="11088000" cy="34560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None/>
              <a:defRPr sz="2200" b="0"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 sz="22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2200"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 sz="2200"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 sz="2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7286FFC-BD82-6E40-BA0C-B1C0F7127A9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2001" y="2088000"/>
            <a:ext cx="11012644" cy="57792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spcAft>
                <a:spcPts val="900"/>
              </a:spcAft>
              <a:buClr>
                <a:schemeClr val="tx1"/>
              </a:buClr>
              <a:buNone/>
              <a:defRPr sz="2400" b="1">
                <a:solidFill>
                  <a:schemeClr val="accent6"/>
                </a:solidFill>
              </a:defRPr>
            </a:lvl1pPr>
            <a:lvl2pPr marL="357188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2pPr>
            <a:lvl3pPr marL="7143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3pPr>
            <a:lvl4pPr marL="1081087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4pPr>
            <a:lvl5pPr marL="1438275" indent="0">
              <a:buClr>
                <a:schemeClr val="tx1"/>
              </a:buClr>
              <a:buNone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Subhead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784B1-AA1E-DC4B-BEB4-EC05249AFE00}"/>
              </a:ext>
            </a:extLst>
          </p:cNvPr>
          <p:cNvSpPr txBox="1"/>
          <p:nvPr userDrawn="1"/>
        </p:nvSpPr>
        <p:spPr>
          <a:xfrm>
            <a:off x="4700954" y="423203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CCDA4-D437-6B48-8BBD-CAC30F281160}"/>
              </a:ext>
            </a:extLst>
          </p:cNvPr>
          <p:cNvSpPr/>
          <p:nvPr userDrawn="1"/>
        </p:nvSpPr>
        <p:spPr>
          <a:xfrm>
            <a:off x="11444644" y="6404977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BA3B713D-1FBB-0E4F-91D0-D2B735266E79}" type="slidenum">
              <a:rPr lang="en-GB" sz="1200" smtClean="0">
                <a:solidFill>
                  <a:schemeClr val="accent6"/>
                </a:solidFill>
              </a:rPr>
              <a:pPr algn="r"/>
              <a:t>‹#›</a:t>
            </a:fld>
            <a:endParaRPr lang="en-GB" sz="1200">
              <a:solidFill>
                <a:schemeClr val="accent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771D90-A686-C949-8872-F69893BCF8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11404154" cy="8651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GB"/>
              <a:t>Heading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CD5CE1C-46DF-8846-A4A0-E19A9CC39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32000" y="6336000"/>
            <a:ext cx="11376000" cy="0"/>
          </a:xfrm>
          <a:prstGeom prst="line">
            <a:avLst/>
          </a:prstGeom>
          <a:ln w="63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64955267-CD3E-4484-1B20-32E90EB4ED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9220370" y="244040"/>
            <a:ext cx="3064672" cy="18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0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ont title slide">
    <p:bg>
      <p:bgPr>
        <a:solidFill>
          <a:srgbClr val="F6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598E9D71-498A-0294-DB92-FA8A45963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30720" y="-508517"/>
            <a:ext cx="11319578" cy="80056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D054BE-B63C-B248-A010-D04767679CD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2000" y="1002268"/>
            <a:ext cx="4643853" cy="2507695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defRPr sz="5400" b="1" spc="-3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Presentation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3AB80-4EA2-FC4A-9654-92EF4DFF45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2000" y="3600000"/>
            <a:ext cx="7973051" cy="10249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buNone/>
              <a:defRPr sz="2800">
                <a:solidFill>
                  <a:schemeClr val="accent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0857E-40D1-074A-8CBC-E3E38E695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002280" cy="365125"/>
          </a:xfrm>
          <a:prstGeom prst="rect">
            <a:avLst/>
          </a:prstGeom>
        </p:spPr>
        <p:txBody>
          <a:bodyPr/>
          <a:lstStyle/>
          <a:p>
            <a:fld id="{B8B67EA4-DCE3-FB49-A794-A4595EF638BC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1DEB39-6B31-D948-AF21-75D8DF423B1B}"/>
              </a:ext>
            </a:extLst>
          </p:cNvPr>
          <p:cNvSpPr txBox="1"/>
          <p:nvPr userDrawn="1"/>
        </p:nvSpPr>
        <p:spPr>
          <a:xfrm>
            <a:off x="3225114" y="6017741"/>
            <a:ext cx="0" cy="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endParaRPr lang="en-GB" sz="1200" b="1">
              <a:solidFill>
                <a:schemeClr val="accent1"/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8E63D1E-5669-124C-90CA-03B13A7D7A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2000" y="5760000"/>
            <a:ext cx="6259513" cy="48895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>
                <a:solidFill>
                  <a:schemeClr val="accent6"/>
                </a:solidFill>
              </a:defRPr>
            </a:lvl1pPr>
            <a:lvl2pPr marL="357188" indent="0">
              <a:buNone/>
              <a:defRPr>
                <a:solidFill>
                  <a:schemeClr val="accent2"/>
                </a:solidFill>
              </a:defRPr>
            </a:lvl2pPr>
            <a:lvl3pPr marL="714375" indent="0">
              <a:buNone/>
              <a:defRPr>
                <a:solidFill>
                  <a:schemeClr val="accent2"/>
                </a:solidFill>
              </a:defRPr>
            </a:lvl3pPr>
            <a:lvl4pPr marL="1081087" indent="0">
              <a:buNone/>
              <a:defRPr>
                <a:solidFill>
                  <a:schemeClr val="accent2"/>
                </a:solidFill>
              </a:defRPr>
            </a:lvl4pPr>
            <a:lvl5pPr marL="1438275" indent="0"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F2A1D7-0D87-D844-942F-FEAD20579184}"/>
              </a:ext>
            </a:extLst>
          </p:cNvPr>
          <p:cNvSpPr txBox="1"/>
          <p:nvPr userDrawn="1"/>
        </p:nvSpPr>
        <p:spPr>
          <a:xfrm>
            <a:off x="9233452" y="5486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8D04FEF-6120-D9DF-6018-2393FD137B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51045" y="364425"/>
            <a:ext cx="1208955" cy="97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631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B8D51-6DF9-B544-7724-67E3C5F9F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5CA04-582D-7E14-2EA1-6B24E97BB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9D35E-10EC-161D-AD8E-F13F8BC8B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900E3-F125-46F3-900D-E34AA7FE5C57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1296D-64CE-CF79-2DD6-7F5477C12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60B910-59F6-AD5B-4D96-F07918E3B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85E2D-FB75-4DF4-93E5-006BA9E5DA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530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7D8F7-5E35-7D90-0F38-0B8275B9E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D1E39A-D4F5-2A24-ED2D-FE03D6F7B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B176E-2010-42BA-E4DB-52E42D5CD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900E3-F125-46F3-900D-E34AA7FE5C57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04DACA-8DDD-F822-FEEC-0A8261088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4E3FC-56DA-73A7-B1EB-A4BC53509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85E2D-FB75-4DF4-93E5-006BA9E5DA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2910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80CB-850B-7284-C990-1DFC53559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08B08-7F7F-674A-45B8-4F5B8F326B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0A9377-97AE-9F96-03D4-12A4A4C3C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F87AB-BE1E-5603-EF97-090AE3791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900E3-F125-46F3-900D-E34AA7FE5C57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13E795-D50C-38C9-8F6F-99AEF4AEA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555D95-999B-19E0-7A39-EE9C82E79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85E2D-FB75-4DF4-93E5-006BA9E5DA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75075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3A70D-7D6A-E68E-636C-E08EA4B65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4739A5-74D6-254D-ECE0-4DA9978730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3A1E70-2C36-64BE-1574-1214272A79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C543D7-62A0-C8D3-5B99-760B2E50E2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CAC5C5-DF01-F12E-B6B8-F853F2F4E9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26771F-5772-AADD-DF98-62D0E50A7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900E3-F125-46F3-900D-E34AA7FE5C57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EEB17F-6A0C-CF9B-090D-CB341B19C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93F9B3-5400-619A-F40D-23BCA89FE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85E2D-FB75-4DF4-93E5-006BA9E5DA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4255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8DC2F-9196-D2B4-525C-89DA89587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FECC24-FC04-F4CB-DAFB-8377D797E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900E3-F125-46F3-900D-E34AA7FE5C57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7E8222-9344-A422-B761-651AB74D1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6EB1F7-25A0-E100-7BD6-126415A26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85E2D-FB75-4DF4-93E5-006BA9E5DA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074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D10ED0-452C-6366-02B4-B418A8204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900E3-F125-46F3-900D-E34AA7FE5C57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1F3F7A-5DAF-875A-2724-A3F0B2144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72329F-1FB9-DEFF-1D29-BE42AB7F2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85E2D-FB75-4DF4-93E5-006BA9E5DA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887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8C9AA-4C69-0839-0010-7FE7941DC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28307-8FB7-1FF8-B224-BFE81FF0D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B81B2-7BFB-B385-1253-087EDD2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D76777-E59A-0F10-B79D-272EDD180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900E3-F125-46F3-900D-E34AA7FE5C57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6ED607-BCF7-C054-3A2C-E5B3081B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1B04C3-B5D9-9E7A-F44C-09CACA59E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85E2D-FB75-4DF4-93E5-006BA9E5DA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869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A36AC-36E7-6D57-3139-E8E462C42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6C7AA2-BA6C-3412-0182-B7550AADB0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A038C4-AEA4-222F-D358-6D003A861B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2CB4FC-1529-42B3-A017-ED196B2EB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8900E3-F125-46F3-900D-E34AA7FE5C57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000CE4-E602-F5D0-E65A-5AE6875C0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951842-F3DD-C751-0A35-C5A6DB6DF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A85E2D-FB75-4DF4-93E5-006BA9E5DA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461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51ADC1-0E69-A6C7-864E-F58F0EA9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22CE82-3CF2-172F-D2EA-DB49EACF4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6151AA-AA3F-26EC-FD25-18CC40FA75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8900E3-F125-46F3-900D-E34AA7FE5C57}" type="datetimeFigureOut">
              <a:rPr lang="en-GB" smtClean="0"/>
              <a:t>19/06/2024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4ED2E-39F1-2C64-8FDA-5D29B5FF10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6FF16-BE86-F5DF-D145-E9AEB9996B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85E2D-FB75-4DF4-93E5-006BA9E5DAE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884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nhs.sharepoint.com/sites/msteams_4bd239/SitePages/Insulin---resources.aspx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nhs.sharepoint.com/sites/msteams_4bd239/SitePages/Nurse-Hub.aspx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hyperlink" Target="https://www.mysanofiinsulin.co.uk/repen/" TargetMode="External"/><Relationship Id="rId4" Type="http://schemas.openxmlformats.org/officeDocument/2006/relationships/hyperlink" Target="https://www.pen-cycle.co.uk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novonordisk.com/content/dam/nncorp/global/en/sustainable-business/pdfs/esg-portal/lca/product-carbon-footprint-flextouch.pdf" TargetMode="External"/><Relationship Id="rId4" Type="http://schemas.openxmlformats.org/officeDocument/2006/relationships/hyperlink" Target="https://www.novonordisk.com/content/dam/nncorp/global/en/sustainable-business/pdfs/esg-portal/lca/product-carbon-footprint-novopen5-6.pdf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499A9-ADAE-F54A-B49E-F294E7BCE9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363" y="988906"/>
            <a:ext cx="6298936" cy="546849"/>
          </a:xfrm>
        </p:spPr>
        <p:txBody>
          <a:bodyPr/>
          <a:lstStyle/>
          <a:p>
            <a:pPr algn="ctr"/>
            <a:r>
              <a:rPr lang="en-GB" sz="3600">
                <a:latin typeface="+mn-lt"/>
                <a:cs typeface="Arial" panose="020B0604020202020204" pitchFamily="34" charset="0"/>
              </a:rPr>
              <a:t>Greener Prescribing in Diabetes </a:t>
            </a:r>
            <a:endParaRPr lang="en-GB" sz="300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B96998-8BA0-CF4D-B57F-DEBCAD1141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930023"/>
            <a:ext cx="6773662" cy="1559931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GB" sz="2800" b="1">
                <a:solidFill>
                  <a:srgbClr val="0070C0"/>
                </a:solidFill>
                <a:cs typeface="Arial" panose="020B0604020202020204" pitchFamily="34" charset="0"/>
              </a:rPr>
              <a:t>Developed by</a:t>
            </a:r>
          </a:p>
          <a:p>
            <a:pPr algn="ctr">
              <a:lnSpc>
                <a:spcPct val="120000"/>
              </a:lnSpc>
            </a:pPr>
            <a:r>
              <a:rPr lang="en-GB" sz="2800" b="1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GB" sz="2200" b="1">
                <a:solidFill>
                  <a:srgbClr val="0070C0"/>
                </a:solidFill>
                <a:cs typeface="Arial" panose="020B0604020202020204" pitchFamily="34" charset="0"/>
              </a:rPr>
              <a:t>SYICB Primary Care Development Nurses</a:t>
            </a:r>
          </a:p>
          <a:p>
            <a:pPr algn="ctr">
              <a:lnSpc>
                <a:spcPct val="120000"/>
              </a:lnSpc>
            </a:pPr>
            <a:r>
              <a:rPr lang="en-GB" sz="2200" b="1">
                <a:solidFill>
                  <a:srgbClr val="0070C0"/>
                </a:solidFill>
                <a:cs typeface="Arial" panose="020B0604020202020204" pitchFamily="34" charset="0"/>
              </a:rPr>
              <a:t>Jackie Elliott Diabetes Consultant at Sheffield Teaching Hospitals</a:t>
            </a:r>
          </a:p>
          <a:p>
            <a:pPr algn="ctr">
              <a:lnSpc>
                <a:spcPct val="120000"/>
              </a:lnSpc>
            </a:pPr>
            <a:r>
              <a:rPr lang="en-GB" sz="2200" b="1">
                <a:solidFill>
                  <a:srgbClr val="0070C0"/>
                </a:solidFill>
                <a:cs typeface="Arial" panose="020B0604020202020204" pitchFamily="34" charset="0"/>
              </a:rPr>
              <a:t>The Yorkshire and the Humber Environmental and Sustainability Group (NHSE)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53CF7E-630F-4EC1-FD07-D434DFB97F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07" y="1792349"/>
            <a:ext cx="4946774" cy="29689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B26538-4567-E129-DEDB-37BBDFF5A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0393" y="82296"/>
            <a:ext cx="1987350" cy="10728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5851CD-A212-0C78-EE95-148334DEC1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8368" y="1091946"/>
            <a:ext cx="2619375" cy="1047750"/>
          </a:xfrm>
          <a:prstGeom prst="rect">
            <a:avLst/>
          </a:prstGeom>
        </p:spPr>
      </p:pic>
      <p:pic>
        <p:nvPicPr>
          <p:cNvPr id="7" name="Picture 6" descr="A blue and white sign with black text&#10;&#10;Description automatically generated">
            <a:extLst>
              <a:ext uri="{FF2B5EF4-FFF2-40B4-BE49-F238E27FC236}">
                <a16:creationId xmlns:a16="http://schemas.microsoft.com/office/drawing/2014/main" id="{13EE29E6-54C9-D743-7DB7-DD7C20E241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972" y="0"/>
            <a:ext cx="1739731" cy="213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23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5175BF9-F5B1-20D4-3CF9-8402F996F25A}"/>
              </a:ext>
            </a:extLst>
          </p:cNvPr>
          <p:cNvGraphicFramePr/>
          <p:nvPr/>
        </p:nvGraphicFramePr>
        <p:xfrm>
          <a:off x="285750" y="862011"/>
          <a:ext cx="5429250" cy="5729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175D598-6733-C6ED-2F33-0B25DAF61B4E}"/>
              </a:ext>
            </a:extLst>
          </p:cNvPr>
          <p:cNvSpPr txBox="1"/>
          <p:nvPr/>
        </p:nvSpPr>
        <p:spPr>
          <a:xfrm>
            <a:off x="609600" y="352425"/>
            <a:ext cx="4795240" cy="923330"/>
          </a:xfrm>
          <a:prstGeom prst="rect">
            <a:avLst/>
          </a:prstGeom>
          <a:solidFill>
            <a:srgbClr val="92D050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/>
              <a:t>Sheffield is turning the tide on environmentally unfriendly insulin prescribing </a:t>
            </a:r>
          </a:p>
          <a:p>
            <a:pPr algn="ctr"/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7F56AF-FB4C-4DAC-D74B-C788DA5C60D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89" t="10056" b="630"/>
          <a:stretch/>
        </p:blipFill>
        <p:spPr>
          <a:xfrm>
            <a:off x="5899355" y="2507226"/>
            <a:ext cx="5596180" cy="37165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803828-4D43-BF1C-E2C8-A3000C2083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1450" y="570806"/>
            <a:ext cx="4629796" cy="14098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AEA8F1-787F-FA8F-EF46-8540578C84AE}"/>
              </a:ext>
            </a:extLst>
          </p:cNvPr>
          <p:cNvSpPr txBox="1"/>
          <p:nvPr/>
        </p:nvSpPr>
        <p:spPr>
          <a:xfrm rot="16200000">
            <a:off x="2956915" y="3541988"/>
            <a:ext cx="55435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defRPr sz="1800" b="0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en-GB" sz="1800" baseline="0"/>
              <a:t>cartridge pens  </a:t>
            </a:r>
            <a:r>
              <a:rPr lang="en-GB"/>
              <a:t>as a % of the </a:t>
            </a:r>
            <a:r>
              <a:rPr lang="en-GB" sz="1800" baseline="0"/>
              <a:t>total insulin prescriptions</a:t>
            </a:r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36965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45E8E-6D5D-9FD3-9C4C-E8C05F3A0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840" y="584956"/>
            <a:ext cx="10758168" cy="1270477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en-GB" sz="5100">
                <a:latin typeface="+mn-lt"/>
                <a:cs typeface="Arial" panose="020B0604020202020204" pitchFamily="34" charset="0"/>
              </a:rPr>
              <a:t>Beyond insulin - Greener choices in diabetes</a:t>
            </a:r>
            <a:endParaRPr lang="en-GB" sz="5100" b="1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FE619-CAD4-F0D8-49C5-6A05D542C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216" y="1427019"/>
            <a:ext cx="10945279" cy="5430981"/>
          </a:xfrm>
        </p:spPr>
        <p:txBody>
          <a:bodyPr anchor="ctr">
            <a:normAutofit lnSpcReduction="10000"/>
          </a:bodyPr>
          <a:lstStyle/>
          <a:p>
            <a:pPr marL="0" indent="0" algn="ctr">
              <a:lnSpc>
                <a:spcPct val="100000"/>
              </a:lnSpc>
              <a:buNone/>
            </a:pPr>
            <a:endParaRPr lang="en-GB" sz="2400" b="1"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GB" sz="2400" b="1"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2400" b="1">
                <a:cs typeface="Arial" panose="020B0604020202020204" pitchFamily="34" charset="0"/>
              </a:rPr>
              <a:t>Think about avoiding patients stock piling 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GB" sz="2400" b="1"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2400" b="1">
                <a:cs typeface="Arial" panose="020B0604020202020204" pitchFamily="34" charset="0"/>
              </a:rPr>
              <a:t> Needles/Ketone strips/Blood sugar Strips all go out of date – check at reviews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GB" sz="2400" b="1"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2400" b="1">
                <a:cs typeface="Arial" panose="020B0604020202020204" pitchFamily="34" charset="0"/>
              </a:rPr>
              <a:t>If a patient needs to be on disposable pen and on large doses check out If there is a concentrated or higher volume pen (less waste)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GB" sz="2400" b="1"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2400" b="1">
                <a:cs typeface="Arial" panose="020B0604020202020204" pitchFamily="34" charset="0"/>
              </a:rPr>
              <a:t>Don’t allow cartridge pens to be repeat dispensed, ensure the patient has one in use and one in event of breakages 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GB" sz="2400" b="1"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2400" b="1">
                <a:cs typeface="Arial" panose="020B0604020202020204" pitchFamily="34" charset="0"/>
              </a:rPr>
              <a:t>Check at annual reviews that each patient has 2 cartridge pens 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GB" sz="2400" b="1"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endParaRPr lang="en-GB" sz="2400" b="1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63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FE619-CAD4-F0D8-49C5-6A05D542C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0559" y="155276"/>
            <a:ext cx="7573240" cy="60216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b="1"/>
              <a:t>Prescribing reusable cartridge pens results in lower: </a:t>
            </a:r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400" b="1"/>
          </a:p>
          <a:p>
            <a:pPr marL="342900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400">
                <a:ea typeface="Calibri"/>
                <a:cs typeface="Calibri"/>
              </a:rPr>
              <a:t>Carbon and plastic Footprint</a:t>
            </a:r>
            <a:endParaRPr lang="en-US" sz="2400"/>
          </a:p>
          <a:p>
            <a:pPr>
              <a:lnSpc>
                <a:spcPct val="90000"/>
              </a:lnSpc>
            </a:pPr>
            <a:endParaRPr lang="en-US" sz="2400" b="1"/>
          </a:p>
          <a:p>
            <a:pPr>
              <a:lnSpc>
                <a:spcPct val="90000"/>
              </a:lnSpc>
            </a:pPr>
            <a:r>
              <a:rPr lang="en-US" sz="2400" b="1"/>
              <a:t>Other Greener decisions can be made by:</a:t>
            </a:r>
          </a:p>
          <a:p>
            <a:pPr>
              <a:lnSpc>
                <a:spcPct val="90000"/>
              </a:lnSpc>
            </a:pPr>
            <a:endParaRPr lang="en-US" sz="2400" b="1"/>
          </a:p>
          <a:p>
            <a:pPr marL="342900" indent="-342900">
              <a:lnSpc>
                <a:spcPct val="9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400">
                <a:ea typeface="Calibri"/>
                <a:cs typeface="Calibri"/>
              </a:rPr>
              <a:t>Avoiding over prescribing of insulin and other products</a:t>
            </a:r>
          </a:p>
          <a:p>
            <a:pPr marL="342900" indent="-342900">
              <a:lnSpc>
                <a:spcPct val="90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2400">
                <a:cs typeface="Calibri"/>
              </a:rPr>
              <a:t>Being mindful of expiry and encourage stock rotation</a:t>
            </a:r>
            <a:endParaRPr lang="en-US" sz="2400"/>
          </a:p>
          <a:p>
            <a:pPr>
              <a:lnSpc>
                <a:spcPct val="90000"/>
              </a:lnSpc>
            </a:pPr>
            <a:endParaRPr lang="en-US" sz="2400" b="1"/>
          </a:p>
          <a:p>
            <a:pPr>
              <a:lnSpc>
                <a:spcPct val="90000"/>
              </a:lnSpc>
            </a:pPr>
            <a:r>
              <a:rPr lang="en-US" sz="2400" b="1">
                <a:solidFill>
                  <a:srgbClr val="FF0000"/>
                </a:solidFill>
              </a:rPr>
              <a:t>However:</a:t>
            </a:r>
          </a:p>
          <a:p>
            <a:pPr algn="ctr">
              <a:lnSpc>
                <a:spcPct val="90000"/>
              </a:lnSpc>
            </a:pPr>
            <a:r>
              <a:rPr lang="en-US" sz="2400" b="1"/>
              <a:t>Only suggest switching a patient to a reusable cartridge pen if it’s the right thing for </a:t>
            </a:r>
            <a:r>
              <a:rPr lang="en-US" sz="2400" b="1" u="sng"/>
              <a:t>them</a:t>
            </a:r>
            <a:r>
              <a:rPr lang="en-US" sz="2400" b="1"/>
              <a:t>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9C7972E-FF97-6095-30B5-E2D31AE85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70" y="816745"/>
            <a:ext cx="2539013" cy="5228947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r>
              <a:rPr lang="en-GB"/>
              <a:t>   Summary</a:t>
            </a:r>
          </a:p>
        </p:txBody>
      </p:sp>
    </p:spTree>
    <p:extLst>
      <p:ext uri="{BB962C8B-B14F-4D97-AF65-F5344CB8AC3E}">
        <p14:creationId xmlns:p14="http://schemas.microsoft.com/office/powerpoint/2010/main" val="76701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B0D46-01DC-768E-4EAD-FA1A187B6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AC0E437-7CA7-93FE-5684-50875B304EDC}"/>
              </a:ext>
            </a:extLst>
          </p:cNvPr>
          <p:cNvSpPr txBox="1">
            <a:spLocks/>
          </p:cNvSpPr>
          <p:nvPr/>
        </p:nvSpPr>
        <p:spPr>
          <a:xfrm>
            <a:off x="432619" y="497170"/>
            <a:ext cx="11444749" cy="6925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/>
              <a:t>Resources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8EF929-D826-EEF6-40A6-92E84E2CB2DF}"/>
              </a:ext>
            </a:extLst>
          </p:cNvPr>
          <p:cNvSpPr txBox="1"/>
          <p:nvPr/>
        </p:nvSpPr>
        <p:spPr>
          <a:xfrm>
            <a:off x="363793" y="1632154"/>
            <a:ext cx="1098263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1800"/>
              <a:t>Chec</a:t>
            </a:r>
            <a:r>
              <a:rPr lang="en-US"/>
              <a:t>k out the following links which I can add to the chat.</a:t>
            </a:r>
          </a:p>
          <a:p>
            <a:pPr lvl="0" algn="ctr"/>
            <a:endParaRPr lang="en-US"/>
          </a:p>
          <a:p>
            <a:pPr lvl="0" algn="ctr"/>
            <a:r>
              <a:rPr lang="en-GB">
                <a:hlinkClick r:id="rId3"/>
              </a:rPr>
              <a:t>Greener Prescribing Page - For Sheffield</a:t>
            </a:r>
            <a:endParaRPr lang="en-GB"/>
          </a:p>
          <a:p>
            <a:pPr lvl="0" algn="ctr"/>
            <a:endParaRPr lang="en-GB"/>
          </a:p>
          <a:p>
            <a:pPr lvl="0" algn="ctr"/>
            <a:r>
              <a:rPr lang="en-GB"/>
              <a:t>How to get sample pens, insulin pen charts, hints and tips including video links and also details of recycle schemes</a:t>
            </a:r>
          </a:p>
          <a:p>
            <a:pPr lvl="0" algn="ctr"/>
            <a:endParaRPr lang="en-GB"/>
          </a:p>
          <a:p>
            <a:pPr lvl="0" algn="ctr"/>
            <a:r>
              <a:rPr lang="en-GB"/>
              <a:t>2 Sided chart specific for Doncaster can be sent out on request as the one above has Sheffield formulary for needle information</a:t>
            </a:r>
          </a:p>
          <a:p>
            <a:pPr lvl="0" algn="ctr"/>
            <a:endParaRPr lang="en-GB" b="1" u="sng"/>
          </a:p>
          <a:p>
            <a:pPr lvl="0" algn="ctr"/>
            <a:endParaRPr lang="en-GB" b="1" u="sng"/>
          </a:p>
          <a:p>
            <a:pPr lvl="0" algn="ctr"/>
            <a:r>
              <a:rPr lang="en-GB" b="1" u="sng"/>
              <a:t>PCDN training sessions</a:t>
            </a:r>
            <a:endParaRPr lang="en-US" b="1" u="sng"/>
          </a:p>
          <a:p>
            <a:pPr lvl="0" algn="ctr"/>
            <a:endParaRPr lang="en-US" sz="1800"/>
          </a:p>
          <a:p>
            <a:pPr lvl="0" algn="ctr"/>
            <a:r>
              <a:rPr lang="en-GB">
                <a:hlinkClick r:id="rId4"/>
              </a:rPr>
              <a:t>Practice Team Hub (sharepoint.com)</a:t>
            </a:r>
            <a:r>
              <a:rPr lang="en-US"/>
              <a:t> for other diabetes training options including healthy eating, pancreatic diabetes, Q &amp; A with Sheffield DSNS and GLP1 update</a:t>
            </a: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2599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29">
            <a:extLst>
              <a:ext uri="{FF2B5EF4-FFF2-40B4-BE49-F238E27FC236}">
                <a16:creationId xmlns:a16="http://schemas.microsoft.com/office/drawing/2014/main" id="{8F7AFB9A-7364-478C-B48B-8523CDD9AE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9" name="Freeform: Shape 31">
            <a:extLst>
              <a:ext uri="{FF2B5EF4-FFF2-40B4-BE49-F238E27FC236}">
                <a16:creationId xmlns:a16="http://schemas.microsoft.com/office/drawing/2014/main" id="{36678033-86B6-40E6-BE90-78D8ED4E3A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096002" cy="6858000"/>
          </a:xfrm>
          <a:custGeom>
            <a:avLst/>
            <a:gdLst>
              <a:gd name="connsiteX0" fmla="*/ 0 w 6096002"/>
              <a:gd name="connsiteY0" fmla="*/ 0 h 6858000"/>
              <a:gd name="connsiteX1" fmla="*/ 4885967 w 6096002"/>
              <a:gd name="connsiteY1" fmla="*/ 0 h 6858000"/>
              <a:gd name="connsiteX2" fmla="*/ 4946007 w 6096002"/>
              <a:gd name="connsiteY2" fmla="*/ 69271 h 6858000"/>
              <a:gd name="connsiteX3" fmla="*/ 6096002 w 6096002"/>
              <a:gd name="connsiteY3" fmla="*/ 3429000 h 6858000"/>
              <a:gd name="connsiteX4" fmla="*/ 4946007 w 6096002"/>
              <a:gd name="connsiteY4" fmla="*/ 6788730 h 6858000"/>
              <a:gd name="connsiteX5" fmla="*/ 4885967 w 6096002"/>
              <a:gd name="connsiteY5" fmla="*/ 6858000 h 6858000"/>
              <a:gd name="connsiteX6" fmla="*/ 0 w 609600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2" h="6858000">
                <a:moveTo>
                  <a:pt x="0" y="0"/>
                </a:moveTo>
                <a:lnTo>
                  <a:pt x="4885967" y="0"/>
                </a:lnTo>
                <a:lnTo>
                  <a:pt x="4946007" y="69271"/>
                </a:lnTo>
                <a:cubicBezTo>
                  <a:pt x="5656533" y="929100"/>
                  <a:pt x="6096002" y="2116944"/>
                  <a:pt x="6096002" y="3429000"/>
                </a:cubicBezTo>
                <a:cubicBezTo>
                  <a:pt x="6096002" y="4741056"/>
                  <a:pt x="5656533" y="5928900"/>
                  <a:pt x="4946007" y="6788730"/>
                </a:cubicBezTo>
                <a:lnTo>
                  <a:pt x="4885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0" name="Freeform: Shape 33">
            <a:extLst>
              <a:ext uri="{FF2B5EF4-FFF2-40B4-BE49-F238E27FC236}">
                <a16:creationId xmlns:a16="http://schemas.microsoft.com/office/drawing/2014/main" id="{D2542E1A-076E-4A34-BB67-2BF961754E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5370" cy="6858000"/>
          </a:xfrm>
          <a:custGeom>
            <a:avLst/>
            <a:gdLst>
              <a:gd name="connsiteX0" fmla="*/ 0 w 6085370"/>
              <a:gd name="connsiteY0" fmla="*/ 0 h 6858000"/>
              <a:gd name="connsiteX1" fmla="*/ 4875335 w 6085370"/>
              <a:gd name="connsiteY1" fmla="*/ 0 h 6858000"/>
              <a:gd name="connsiteX2" fmla="*/ 4935375 w 6085370"/>
              <a:gd name="connsiteY2" fmla="*/ 69271 h 6858000"/>
              <a:gd name="connsiteX3" fmla="*/ 6085370 w 6085370"/>
              <a:gd name="connsiteY3" fmla="*/ 3429000 h 6858000"/>
              <a:gd name="connsiteX4" fmla="*/ 4935375 w 6085370"/>
              <a:gd name="connsiteY4" fmla="*/ 6788730 h 6858000"/>
              <a:gd name="connsiteX5" fmla="*/ 4875335 w 6085370"/>
              <a:gd name="connsiteY5" fmla="*/ 6858000 h 6858000"/>
              <a:gd name="connsiteX6" fmla="*/ 0 w 60853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5370" h="6858000">
                <a:moveTo>
                  <a:pt x="0" y="0"/>
                </a:moveTo>
                <a:lnTo>
                  <a:pt x="4875335" y="0"/>
                </a:lnTo>
                <a:lnTo>
                  <a:pt x="4935375" y="69271"/>
                </a:lnTo>
                <a:cubicBezTo>
                  <a:pt x="5645901" y="929100"/>
                  <a:pt x="6085370" y="2116944"/>
                  <a:pt x="6085370" y="3429000"/>
                </a:cubicBezTo>
                <a:cubicBezTo>
                  <a:pt x="6085370" y="4741056"/>
                  <a:pt x="5645901" y="5928900"/>
                  <a:pt x="4935375" y="6788730"/>
                </a:cubicBezTo>
                <a:lnTo>
                  <a:pt x="487533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CE369339-CF06-9396-951E-851262C0BD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54" y="463660"/>
            <a:ext cx="5509603" cy="124358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400" b="1"/>
              <a:t>Why consider being greener?</a:t>
            </a:r>
          </a:p>
        </p:txBody>
      </p:sp>
      <p:sp>
        <p:nvSpPr>
          <p:cNvPr id="41" name="Rectangle 35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185062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3F707A6E-070A-BD31-41B6-AB23317E9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2512611"/>
            <a:ext cx="5214636" cy="366435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800"/>
          </a:p>
          <a:p>
            <a:pPr>
              <a:lnSpc>
                <a:spcPct val="90000"/>
              </a:lnSpc>
            </a:pPr>
            <a:r>
              <a:rPr lang="en-US" sz="2800"/>
              <a:t>Insulin is prescribed all the time  but are we thinking enough about the environment ?</a:t>
            </a:r>
          </a:p>
          <a:p>
            <a:pPr mar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800"/>
          </a:p>
          <a:p>
            <a:pPr>
              <a:lnSpc>
                <a:spcPct val="90000"/>
              </a:lnSpc>
            </a:pPr>
            <a:r>
              <a:rPr lang="en-US" sz="2800"/>
              <a:t>Think about what the impact is of the use of disposable pens……</a:t>
            </a:r>
          </a:p>
          <a:p>
            <a:pPr mar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8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424B6E-DBAA-BDD5-0C2B-48429A21F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6027" y="317138"/>
            <a:ext cx="5135719" cy="232391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949C4DB-7E6D-C3C9-146B-DBA75B45BD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5370" y="2641051"/>
            <a:ext cx="5839901" cy="1234048"/>
          </a:xfrm>
          <a:prstGeom prst="rect">
            <a:avLst/>
          </a:prstGeom>
        </p:spPr>
      </p:pic>
      <p:pic>
        <p:nvPicPr>
          <p:cNvPr id="1028" name="Picture 4" descr="Image preview">
            <a:extLst>
              <a:ext uri="{FF2B5EF4-FFF2-40B4-BE49-F238E27FC236}">
                <a16:creationId xmlns:a16="http://schemas.microsoft.com/office/drawing/2014/main" id="{3822FF97-497F-BFF1-9536-E9DC373675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59918">
            <a:off x="8600885" y="2685405"/>
            <a:ext cx="1473865" cy="519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834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DBC7ED0-0929-D8CF-8015-B7CF05761FE6}"/>
              </a:ext>
            </a:extLst>
          </p:cNvPr>
          <p:cNvSpPr/>
          <p:nvPr/>
        </p:nvSpPr>
        <p:spPr>
          <a:xfrm>
            <a:off x="475951" y="1123312"/>
            <a:ext cx="2538470" cy="922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"/>
          </a:p>
          <a:p>
            <a:pPr algn="ctr"/>
            <a:endParaRPr lang="en-GB" sz="400"/>
          </a:p>
          <a:p>
            <a:pPr algn="ctr"/>
            <a:endParaRPr lang="en-GB" sz="400"/>
          </a:p>
          <a:p>
            <a:pPr algn="ctr"/>
            <a:r>
              <a:rPr lang="en-GB" sz="2600"/>
              <a:t>Disposable pens</a:t>
            </a:r>
          </a:p>
          <a:p>
            <a:pPr algn="ctr"/>
            <a:endParaRPr lang="en-GB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EC266D1-65EC-5471-EB6D-283915007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8064" y="1123312"/>
            <a:ext cx="2655225" cy="92232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0B35A56-02CC-03AA-2EC5-1FC0C7F41547}"/>
              </a:ext>
            </a:extLst>
          </p:cNvPr>
          <p:cNvSpPr/>
          <p:nvPr/>
        </p:nvSpPr>
        <p:spPr>
          <a:xfrm>
            <a:off x="6162486" y="1123313"/>
            <a:ext cx="3004761" cy="922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400"/>
          </a:p>
          <a:p>
            <a:pPr algn="ctr"/>
            <a:endParaRPr lang="en-GB" sz="400"/>
          </a:p>
          <a:p>
            <a:pPr algn="ctr"/>
            <a:endParaRPr lang="en-GB" sz="400"/>
          </a:p>
          <a:p>
            <a:pPr algn="ctr"/>
            <a:endParaRPr lang="en-GB" sz="400"/>
          </a:p>
          <a:p>
            <a:pPr algn="ctr"/>
            <a:r>
              <a:rPr lang="en-GB" sz="2600"/>
              <a:t>Reuseable cartridge pens</a:t>
            </a:r>
          </a:p>
          <a:p>
            <a:pPr algn="ctr"/>
            <a:endParaRPr lang="en-GB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FBAB75DF-77DD-420D-49DC-4128D2F77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53" y="18255"/>
            <a:ext cx="12188952" cy="1325563"/>
          </a:xfrm>
        </p:spPr>
        <p:txBody>
          <a:bodyPr>
            <a:normAutofit/>
          </a:bodyPr>
          <a:lstStyle/>
          <a:p>
            <a:r>
              <a:rPr lang="en-GB" sz="3600" b="1">
                <a:cs typeface="Arial" panose="020B0604020202020204" pitchFamily="34" charset="0"/>
              </a:rPr>
              <a:t>Pen options for Insulin Users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B33D10-A175-5939-F1D1-7F3AE63FEDAC}"/>
              </a:ext>
            </a:extLst>
          </p:cNvPr>
          <p:cNvSpPr txBox="1"/>
          <p:nvPr/>
        </p:nvSpPr>
        <p:spPr>
          <a:xfrm>
            <a:off x="369096" y="2254159"/>
            <a:ext cx="551610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/>
          </a:p>
          <a:p>
            <a:r>
              <a:rPr lang="en-GB"/>
              <a:t>These pens are only used once.</a:t>
            </a:r>
          </a:p>
          <a:p>
            <a:endParaRPr lang="en-GB"/>
          </a:p>
          <a:p>
            <a:r>
              <a:rPr lang="en-GB"/>
              <a:t>Environmentally unfriendly as the plastic waste is far greater for this device.</a:t>
            </a:r>
          </a:p>
          <a:p>
            <a:endParaRPr lang="en-GB"/>
          </a:p>
          <a:p>
            <a:r>
              <a:rPr lang="en-GB"/>
              <a:t>The whole pen is placed in the yellow sharps bin as the pen cannot/should not be dismantled.</a:t>
            </a:r>
          </a:p>
          <a:p>
            <a:endParaRPr lang="en-GB"/>
          </a:p>
          <a:p>
            <a:r>
              <a:rPr lang="en-GB"/>
              <a:t>If there are dexterity issues patients may be better with this pen than a re-usable. If this type of pen is required, patient should be advised to recycle where possible. </a:t>
            </a:r>
          </a:p>
          <a:p>
            <a:endParaRPr lang="en-GB" sz="1400" b="1"/>
          </a:p>
          <a:p>
            <a:r>
              <a:rPr lang="en-GB" sz="1400" b="1"/>
              <a:t>NOVO - Pens  </a:t>
            </a:r>
            <a:r>
              <a:rPr lang="en-GB" sz="1400">
                <a:solidFill>
                  <a:srgbClr val="FFC000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Home | </a:t>
            </a:r>
            <a:r>
              <a:rPr lang="en-GB" sz="1400" err="1">
                <a:solidFill>
                  <a:srgbClr val="FFC000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PenCycle</a:t>
            </a:r>
            <a:r>
              <a:rPr lang="en-GB" sz="1400">
                <a:solidFill>
                  <a:srgbClr val="FFC000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(pen-cycle.co.uk)</a:t>
            </a:r>
            <a:r>
              <a:rPr lang="en-GB" sz="1400">
                <a:solidFill>
                  <a:srgbClr val="FFC000"/>
                </a:solidFill>
                <a:latin typeface="+mj-lt"/>
              </a:rPr>
              <a:t> </a:t>
            </a:r>
          </a:p>
          <a:p>
            <a:r>
              <a:rPr lang="en-GB" sz="1400" b="1"/>
              <a:t>Sanofi - Pens  </a:t>
            </a:r>
            <a:r>
              <a:rPr lang="en-GB" sz="1400" i="0" u="sng">
                <a:solidFill>
                  <a:srgbClr val="FFC000"/>
                </a:solidFill>
                <a:effectLst/>
                <a:hlinkClick r:id="rId5" tooltip="Original URL: https://www.mysanofiinsulin.co.uk/repen/. Click or tap if you trust this link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https://www.mysanofiinsulin.co.uk/repen/</a:t>
            </a:r>
            <a:endParaRPr lang="en-GB" sz="1400">
              <a:solidFill>
                <a:srgbClr val="FFC000"/>
              </a:solidFill>
            </a:endParaRPr>
          </a:p>
          <a:p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E9EEBA2-E2D1-8E3F-F012-B90A99ED4F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82165">
            <a:off x="9495109" y="1002066"/>
            <a:ext cx="2176854" cy="116481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DA06629-0FBA-D381-250F-251CF3D7422A}"/>
              </a:ext>
            </a:extLst>
          </p:cNvPr>
          <p:cNvSpPr txBox="1"/>
          <p:nvPr/>
        </p:nvSpPr>
        <p:spPr>
          <a:xfrm>
            <a:off x="6097933" y="2462681"/>
            <a:ext cx="58782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Reusable pens last for several years so less plastic is needed for manufacture of the device.</a:t>
            </a:r>
          </a:p>
          <a:p>
            <a:endParaRPr lang="en-GB"/>
          </a:p>
          <a:p>
            <a:r>
              <a:rPr lang="en-GB"/>
              <a:t>Patients simply unscrew and add/change the insulin </a:t>
            </a:r>
            <a:r>
              <a:rPr lang="en-GB" err="1"/>
              <a:t>penfill</a:t>
            </a:r>
            <a:r>
              <a:rPr lang="en-GB"/>
              <a:t> cartridge.</a:t>
            </a:r>
          </a:p>
          <a:p>
            <a:endParaRPr lang="en-GB"/>
          </a:p>
          <a:p>
            <a:r>
              <a:rPr lang="en-GB"/>
              <a:t>Only the small glass </a:t>
            </a:r>
            <a:r>
              <a:rPr lang="en-GB" err="1"/>
              <a:t>penfill</a:t>
            </a:r>
            <a:r>
              <a:rPr lang="en-GB"/>
              <a:t> cartridge needs to be changed and disposed of in the yellow sharps bin taking far less space in the bin.  </a:t>
            </a:r>
          </a:p>
          <a:p>
            <a:endParaRPr lang="en-GB"/>
          </a:p>
          <a:p>
            <a:r>
              <a:rPr lang="en-GB"/>
              <a:t>Less packaging &amp; less plastic waste than disposable pens.</a:t>
            </a:r>
          </a:p>
          <a:p>
            <a:endParaRPr lang="en-GB"/>
          </a:p>
          <a:p>
            <a:r>
              <a:rPr lang="en-GB"/>
              <a:t>Some reusable cartridge pens have Smart Technology that shows when the last dose was given and more.</a:t>
            </a:r>
          </a:p>
          <a:p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10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AF2C8-5C21-B058-F180-866F185F6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136" y="119429"/>
            <a:ext cx="11068664" cy="1080722"/>
          </a:xfrm>
        </p:spPr>
        <p:txBody>
          <a:bodyPr/>
          <a:lstStyle/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Comparing Carbon Footprints of Insulin Pens</a:t>
            </a:r>
          </a:p>
        </p:txBody>
      </p:sp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B51027AE-0EB0-8B8B-48BC-C749614556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5136" y="991045"/>
            <a:ext cx="11229202" cy="26983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4EFB97-76BB-98C2-CDA0-E1AB7B42CC4F}"/>
              </a:ext>
            </a:extLst>
          </p:cNvPr>
          <p:cNvSpPr txBox="1"/>
          <p:nvPr/>
        </p:nvSpPr>
        <p:spPr>
          <a:xfrm>
            <a:off x="255640" y="5741075"/>
            <a:ext cx="109257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/>
              <a:t>Novo rapid is the insulin included in the figures above.</a:t>
            </a:r>
          </a:p>
          <a:p>
            <a:r>
              <a:rPr lang="en-GB" sz="1200"/>
              <a:t>Adapted from Novo Nordisk (2021) </a:t>
            </a:r>
          </a:p>
          <a:p>
            <a:r>
              <a:rPr lang="en-GB" sz="1200" err="1"/>
              <a:t>NovoPen</a:t>
            </a:r>
            <a:r>
              <a:rPr lang="en-GB" sz="1200"/>
              <a:t> 5/6 incl. </a:t>
            </a:r>
            <a:r>
              <a:rPr lang="en-GB" sz="1200" err="1"/>
              <a:t>Penfill</a:t>
            </a:r>
            <a:r>
              <a:rPr lang="en-GB" sz="1200"/>
              <a:t> and needle,  product carbon footprint, version 3.2 [Accessed via </a:t>
            </a:r>
            <a:r>
              <a:rPr lang="en-GB" sz="1200">
                <a:hlinkClick r:id="rId4"/>
              </a:rPr>
              <a:t>product-carbon-footprint-novopen5-6.pdf (novonordisk.com)</a:t>
            </a:r>
            <a:r>
              <a:rPr lang="en-GB" sz="1200"/>
              <a:t> last accessed 10/1/24]</a:t>
            </a:r>
          </a:p>
          <a:p>
            <a:r>
              <a:rPr lang="en-GB" sz="1200"/>
              <a:t>FlexTouch incl. API and needle,  product carbon footprint, version 3.2 </a:t>
            </a:r>
            <a:r>
              <a:rPr lang="en-GB" sz="1100"/>
              <a:t>[ Accessed via </a:t>
            </a:r>
            <a:r>
              <a:rPr lang="en-GB" sz="1200">
                <a:hlinkClick r:id="rId5"/>
              </a:rPr>
              <a:t>product-carbon-footprint-flextouch.pdf (novonordisk.com)</a:t>
            </a:r>
            <a:r>
              <a:rPr lang="en-GB" sz="1200"/>
              <a:t> last accessed 10/1/24]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751BD4E-9C50-C788-AEC8-FCFAF74FB21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0320646"/>
              </p:ext>
            </p:extLst>
          </p:nvPr>
        </p:nvGraphicFramePr>
        <p:xfrm>
          <a:off x="255641" y="3815755"/>
          <a:ext cx="11680719" cy="16560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117874">
                  <a:extLst>
                    <a:ext uri="{9D8B030D-6E8A-4147-A177-3AD203B41FA5}">
                      <a16:colId xmlns:a16="http://schemas.microsoft.com/office/drawing/2014/main" val="1212918523"/>
                    </a:ext>
                  </a:extLst>
                </a:gridCol>
                <a:gridCol w="2778710">
                  <a:extLst>
                    <a:ext uri="{9D8B030D-6E8A-4147-A177-3AD203B41FA5}">
                      <a16:colId xmlns:a16="http://schemas.microsoft.com/office/drawing/2014/main" val="3015478024"/>
                    </a:ext>
                  </a:extLst>
                </a:gridCol>
                <a:gridCol w="2228295">
                  <a:extLst>
                    <a:ext uri="{9D8B030D-6E8A-4147-A177-3AD203B41FA5}">
                      <a16:colId xmlns:a16="http://schemas.microsoft.com/office/drawing/2014/main" val="2366386577"/>
                    </a:ext>
                  </a:extLst>
                </a:gridCol>
                <a:gridCol w="3555840">
                  <a:extLst>
                    <a:ext uri="{9D8B030D-6E8A-4147-A177-3AD203B41FA5}">
                      <a16:colId xmlns:a16="http://schemas.microsoft.com/office/drawing/2014/main" val="1126661379"/>
                    </a:ext>
                  </a:extLst>
                </a:gridCol>
              </a:tblGrid>
              <a:tr h="668213">
                <a:tc>
                  <a:txBody>
                    <a:bodyPr/>
                    <a:lstStyle/>
                    <a:p>
                      <a:r>
                        <a:rPr lang="en-GB"/>
                        <a:t>Impact on Environment</a:t>
                      </a:r>
                    </a:p>
                    <a:p>
                      <a:r>
                        <a:rPr lang="en-GB"/>
                        <a:t>Per Patient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Reusable Cartridge Pen(Novo 6) and needles and insulin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Disposable Novo Flex Touch Pen, needles and insulin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How many times greater impact on environment of using disposable pens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2594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Carbon Footprint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7kgCO</a:t>
                      </a:r>
                      <a:r>
                        <a:rPr lang="en-GB" sz="1100"/>
                        <a:t>2</a:t>
                      </a:r>
                      <a:r>
                        <a:rPr lang="en-GB"/>
                        <a:t> –eq./</a:t>
                      </a:r>
                      <a:r>
                        <a:rPr lang="en-GB" err="1"/>
                        <a:t>yr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11kg CO</a:t>
                      </a:r>
                      <a:r>
                        <a:rPr lang="en-GB" sz="1100"/>
                        <a:t>2</a:t>
                      </a:r>
                      <a:r>
                        <a:rPr lang="en-GB"/>
                        <a:t> –eq./</a:t>
                      </a:r>
                      <a:r>
                        <a:rPr lang="en-GB" err="1"/>
                        <a:t>yr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  1.6 x Greater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1026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Plastic Footprint (</a:t>
                      </a:r>
                      <a:r>
                        <a:rPr lang="en-GB" err="1"/>
                        <a:t>inc</a:t>
                      </a:r>
                      <a:r>
                        <a:rPr lang="en-GB"/>
                        <a:t> Package)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0.47 kg plastic/</a:t>
                      </a:r>
                      <a:r>
                        <a:rPr lang="en-GB" err="1"/>
                        <a:t>yr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1.30 kg plastic/</a:t>
                      </a:r>
                      <a:r>
                        <a:rPr lang="en-GB" err="1"/>
                        <a:t>yr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/>
                        <a:t>  2.8 x Greater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94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709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D7756FD-FD5D-A334-3760-66D64ED27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599" y="58546"/>
            <a:ext cx="11217249" cy="1325563"/>
          </a:xfrm>
        </p:spPr>
        <p:txBody>
          <a:bodyPr/>
          <a:lstStyle/>
          <a:p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Which produces more waste?</a:t>
            </a:r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C983BDD9-872E-9EB4-2AC4-F839B045D3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11599" y="1250377"/>
            <a:ext cx="4352765" cy="1998230"/>
          </a:xfrm>
        </p:spPr>
      </p:pic>
      <p:graphicFrame>
        <p:nvGraphicFramePr>
          <p:cNvPr id="12" name="Table 13">
            <a:extLst>
              <a:ext uri="{FF2B5EF4-FFF2-40B4-BE49-F238E27FC236}">
                <a16:creationId xmlns:a16="http://schemas.microsoft.com/office/drawing/2014/main" id="{15A92E86-ADA6-DDE1-39A4-9CC80D246C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799662"/>
              </p:ext>
            </p:extLst>
          </p:nvPr>
        </p:nvGraphicFramePr>
        <p:xfrm>
          <a:off x="312722" y="3320350"/>
          <a:ext cx="4351642" cy="13845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5821">
                  <a:extLst>
                    <a:ext uri="{9D8B030D-6E8A-4147-A177-3AD203B41FA5}">
                      <a16:colId xmlns:a16="http://schemas.microsoft.com/office/drawing/2014/main" val="752676432"/>
                    </a:ext>
                  </a:extLst>
                </a:gridCol>
                <a:gridCol w="2175821">
                  <a:extLst>
                    <a:ext uri="{9D8B030D-6E8A-4147-A177-3AD203B41FA5}">
                      <a16:colId xmlns:a16="http://schemas.microsoft.com/office/drawing/2014/main" val="736337720"/>
                    </a:ext>
                  </a:extLst>
                </a:gridCol>
              </a:tblGrid>
              <a:tr h="86372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Flex- Touch Disposable Pen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or </a:t>
                      </a:r>
                      <a:r>
                        <a:rPr lang="en-GB" err="1"/>
                        <a:t>kwikpen</a:t>
                      </a:r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Penfill Cartridge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038236"/>
                  </a:ext>
                </a:extLst>
              </a:tr>
              <a:tr h="470172">
                <a:tc>
                  <a:txBody>
                    <a:bodyPr/>
                    <a:lstStyle/>
                    <a:p>
                      <a:r>
                        <a:rPr lang="en-GB"/>
                        <a:t>28 grams (empty)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/>
                        <a:t>5 grams (empty)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8168138"/>
                  </a:ext>
                </a:extLst>
              </a:tr>
            </a:tbl>
          </a:graphicData>
        </a:graphic>
      </p:graphicFrame>
      <p:pic>
        <p:nvPicPr>
          <p:cNvPr id="13" name="Picture 2" descr="Image preview">
            <a:extLst>
              <a:ext uri="{FF2B5EF4-FFF2-40B4-BE49-F238E27FC236}">
                <a16:creationId xmlns:a16="http://schemas.microsoft.com/office/drawing/2014/main" id="{4CCC931C-2867-32BD-5C94-5A4B43580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877" y="1237558"/>
            <a:ext cx="2845207" cy="403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le 16">
            <a:extLst>
              <a:ext uri="{FF2B5EF4-FFF2-40B4-BE49-F238E27FC236}">
                <a16:creationId xmlns:a16="http://schemas.microsoft.com/office/drawing/2014/main" id="{8E499931-5740-244B-DCFA-B53A2C3006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6350370"/>
              </p:ext>
            </p:extLst>
          </p:nvPr>
        </p:nvGraphicFramePr>
        <p:xfrm>
          <a:off x="8189089" y="1249764"/>
          <a:ext cx="3690189" cy="4056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90189">
                  <a:extLst>
                    <a:ext uri="{9D8B030D-6E8A-4147-A177-3AD203B41FA5}">
                      <a16:colId xmlns:a16="http://schemas.microsoft.com/office/drawing/2014/main" val="927430998"/>
                    </a:ext>
                  </a:extLst>
                </a:gridCol>
              </a:tblGrid>
              <a:tr h="1178944">
                <a:tc>
                  <a:txBody>
                    <a:bodyPr/>
                    <a:lstStyle/>
                    <a:p>
                      <a:r>
                        <a:rPr lang="en-GB"/>
                        <a:t>How many pens do you think could fit in this mini sharps bin?</a:t>
                      </a:r>
                    </a:p>
                    <a:p>
                      <a:endParaRPr lang="en-GB"/>
                    </a:p>
                    <a:p>
                      <a:r>
                        <a:rPr lang="en-GB"/>
                        <a:t>Maybe 6?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5105838"/>
                  </a:ext>
                </a:extLst>
              </a:tr>
              <a:tr h="1723072">
                <a:tc>
                  <a:txBody>
                    <a:bodyPr/>
                    <a:lstStyle/>
                    <a:p>
                      <a:r>
                        <a:rPr lang="en-GB"/>
                        <a:t>How many Cartridges</a:t>
                      </a:r>
                    </a:p>
                    <a:p>
                      <a:endParaRPr lang="en-GB"/>
                    </a:p>
                    <a:p>
                      <a:r>
                        <a:rPr lang="en-GB"/>
                        <a:t>Maybe 26?</a:t>
                      </a:r>
                    </a:p>
                    <a:p>
                      <a:endParaRPr lang="en-GB"/>
                    </a:p>
                    <a:p>
                      <a:r>
                        <a:rPr lang="en-GB"/>
                        <a:t>Whatever size bin, pens take up at least 4x more space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3563049"/>
                  </a:ext>
                </a:extLst>
              </a:tr>
              <a:tr h="1129984">
                <a:tc>
                  <a:txBody>
                    <a:bodyPr/>
                    <a:lstStyle/>
                    <a:p>
                      <a:r>
                        <a:rPr lang="en-GB"/>
                        <a:t>What do we do with sharps bins?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5450559"/>
                  </a:ext>
                </a:extLst>
              </a:tr>
            </a:tbl>
          </a:graphicData>
        </a:graphic>
      </p:graphicFrame>
      <p:graphicFrame>
        <p:nvGraphicFramePr>
          <p:cNvPr id="15" name="Table 21">
            <a:extLst>
              <a:ext uri="{FF2B5EF4-FFF2-40B4-BE49-F238E27FC236}">
                <a16:creationId xmlns:a16="http://schemas.microsoft.com/office/drawing/2014/main" id="{B7892BF1-7664-0690-B236-AE5E06612C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838503"/>
              </p:ext>
            </p:extLst>
          </p:nvPr>
        </p:nvGraphicFramePr>
        <p:xfrm>
          <a:off x="311598" y="4741697"/>
          <a:ext cx="4351641" cy="5289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1641">
                  <a:extLst>
                    <a:ext uri="{9D8B030D-6E8A-4147-A177-3AD203B41FA5}">
                      <a16:colId xmlns:a16="http://schemas.microsoft.com/office/drawing/2014/main" val="1289621067"/>
                    </a:ext>
                  </a:extLst>
                </a:gridCol>
              </a:tblGrid>
              <a:tr h="528942">
                <a:tc>
                  <a:txBody>
                    <a:bodyPr/>
                    <a:lstStyle/>
                    <a:p>
                      <a:r>
                        <a:rPr lang="en-GB"/>
                        <a:t>Sharps bins are charged by weight!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0134439"/>
                  </a:ext>
                </a:extLst>
              </a:tr>
            </a:tbl>
          </a:graphicData>
        </a:graphic>
      </p:graphicFrame>
      <p:graphicFrame>
        <p:nvGraphicFramePr>
          <p:cNvPr id="16" name="Table 22">
            <a:extLst>
              <a:ext uri="{FF2B5EF4-FFF2-40B4-BE49-F238E27FC236}">
                <a16:creationId xmlns:a16="http://schemas.microsoft.com/office/drawing/2014/main" id="{BAC15070-58C6-B1B2-8C1C-DB93718600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706271"/>
              </p:ext>
            </p:extLst>
          </p:nvPr>
        </p:nvGraphicFramePr>
        <p:xfrm>
          <a:off x="311598" y="5403142"/>
          <a:ext cx="10584439" cy="9272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84439">
                  <a:extLst>
                    <a:ext uri="{9D8B030D-6E8A-4147-A177-3AD203B41FA5}">
                      <a16:colId xmlns:a16="http://schemas.microsoft.com/office/drawing/2014/main" val="1846696147"/>
                    </a:ext>
                  </a:extLst>
                </a:gridCol>
              </a:tblGrid>
              <a:tr h="927267">
                <a:tc>
                  <a:txBody>
                    <a:bodyPr/>
                    <a:lstStyle/>
                    <a:p>
                      <a:r>
                        <a:rPr lang="en-GB"/>
                        <a:t>If I used 48 Units BD – a pen would last me 3 days – I would be throwing away over 120 insulin pens a year</a:t>
                      </a:r>
                    </a:p>
                    <a:p>
                      <a:r>
                        <a:rPr lang="en-GB"/>
                        <a:t>Filling 20 x 0.5 L sharps bins and creating approximately 4 KG of plastic waste that will be burnt………….                                Is this a good idea?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3547927"/>
                  </a:ext>
                </a:extLst>
              </a:tr>
            </a:tbl>
          </a:graphicData>
        </a:graphic>
      </p:graphicFrame>
      <p:pic>
        <p:nvPicPr>
          <p:cNvPr id="18" name="Graphic 17" descr="Bonfire with solid fill">
            <a:extLst>
              <a:ext uri="{FF2B5EF4-FFF2-40B4-BE49-F238E27FC236}">
                <a16:creationId xmlns:a16="http://schemas.microsoft.com/office/drawing/2014/main" id="{EC28AB2F-9175-765F-D605-1243F0C3A6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964878" y="531262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0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45E8E-6D5D-9FD3-9C4C-E8C05F3A0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47" y="551254"/>
            <a:ext cx="10758168" cy="1330812"/>
          </a:xfrm>
          <a:solidFill>
            <a:schemeClr val="accent2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br>
              <a:rPr lang="en-GB" sz="5100" b="1">
                <a:latin typeface="+mn-lt"/>
                <a:cs typeface="Arial" panose="020B0604020202020204" pitchFamily="34" charset="0"/>
              </a:rPr>
            </a:br>
            <a:r>
              <a:rPr lang="en-GB" sz="5100" b="1">
                <a:latin typeface="+mn-lt"/>
                <a:cs typeface="Arial" panose="020B0604020202020204" pitchFamily="34" charset="0"/>
              </a:rPr>
              <a:t>Environmental benefits of cartridge pens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FE619-CAD4-F0D8-49C5-6A05D542C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60" y="1574881"/>
            <a:ext cx="10945279" cy="5430981"/>
          </a:xfrm>
        </p:spPr>
        <p:txBody>
          <a:bodyPr anchor="ctr"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2400" b="1">
                <a:cs typeface="Arial" panose="020B0604020202020204" pitchFamily="34" charset="0"/>
              </a:rPr>
              <a:t>Use less Plastic - Cartridge pens last years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GB" sz="2400" b="1"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2400" b="1">
                <a:cs typeface="Arial" panose="020B0604020202020204" pitchFamily="34" charset="0"/>
              </a:rPr>
              <a:t>Reduce sharps bins use 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GB" sz="2400" b="1"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2400" b="1">
                <a:cs typeface="Arial" panose="020B0604020202020204" pitchFamily="34" charset="0"/>
              </a:rPr>
              <a:t>Impact of Transportation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GB" sz="2400" b="1">
              <a:cs typeface="Arial" panose="020B0604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2400" b="1">
                <a:cs typeface="Arial" panose="020B0604020202020204" pitchFamily="34" charset="0"/>
              </a:rPr>
              <a:t>Use less fridge space (saves on electricity)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2400" b="1">
                <a:cs typeface="Arial" panose="020B0604020202020204" pitchFamily="34" charset="0"/>
              </a:rPr>
              <a:t>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2400" b="1">
                <a:cs typeface="Arial" panose="020B0604020202020204" pitchFamily="34" charset="0"/>
              </a:rPr>
              <a:t>Reduce amount of packaging </a:t>
            </a:r>
          </a:p>
        </p:txBody>
      </p:sp>
      <p:pic>
        <p:nvPicPr>
          <p:cNvPr id="4" name="Picture 4" descr="Image preview">
            <a:extLst>
              <a:ext uri="{FF2B5EF4-FFF2-40B4-BE49-F238E27FC236}">
                <a16:creationId xmlns:a16="http://schemas.microsoft.com/office/drawing/2014/main" id="{988464EF-2CE2-D02B-40CE-07872CBA53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4" t="4653"/>
          <a:stretch/>
        </p:blipFill>
        <p:spPr bwMode="auto">
          <a:xfrm rot="16200000">
            <a:off x="5432066" y="-724908"/>
            <a:ext cx="789328" cy="2786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460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9D379EC9-22DF-D177-6901-AC76BA7ACB57}"/>
              </a:ext>
            </a:extLst>
          </p:cNvPr>
          <p:cNvSpPr txBox="1"/>
          <p:nvPr/>
        </p:nvSpPr>
        <p:spPr>
          <a:xfrm>
            <a:off x="163170" y="0"/>
            <a:ext cx="1165259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Making the switch from disposable.  Which insulin cartridge for which </a:t>
            </a:r>
            <a:r>
              <a:rPr lang="en-GB" sz="3200" b="1">
                <a:latin typeface="Arial" panose="020B0604020202020204" pitchFamily="34" charset="0"/>
                <a:cs typeface="Arial" panose="020B0604020202020204" pitchFamily="34" charset="0"/>
              </a:rPr>
              <a:t>re-usable</a:t>
            </a:r>
            <a:r>
              <a:rPr lang="en-GB" b="1">
                <a:latin typeface="Arial" panose="020B0604020202020204" pitchFamily="34" charset="0"/>
                <a:cs typeface="Arial" panose="020B0604020202020204" pitchFamily="34" charset="0"/>
              </a:rPr>
              <a:t> pen</a:t>
            </a:r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A85530B-81CA-63E5-6451-2EFFD325044E}"/>
              </a:ext>
            </a:extLst>
          </p:cNvPr>
          <p:cNvSpPr txBox="1"/>
          <p:nvPr/>
        </p:nvSpPr>
        <p:spPr>
          <a:xfrm>
            <a:off x="269702" y="6303695"/>
            <a:ext cx="1165259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200">
                <a:ea typeface="Calibri"/>
                <a:cs typeface="Calibri"/>
              </a:rPr>
              <a:t>T</a:t>
            </a:r>
            <a:r>
              <a:rPr lang="en-GB" sz="1200" b="1">
                <a:ea typeface="Calibri"/>
                <a:cs typeface="Calibri"/>
              </a:rPr>
              <a:t>his chart was developed from Jackie Elliott (STH original chart) and a final resource produced with support of the Yorkshire and the Humber Environmental and Sustainability Group (NHSE). This is a reference guide ONLY – NOTE any prescribing decisions should always be based on current guidelines and local prescribing advice referring to SPC as needed.</a:t>
            </a:r>
          </a:p>
          <a:p>
            <a:endParaRPr lang="en-GB" sz="1200" b="1">
              <a:ea typeface="Calibri"/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0424A7-77E6-26AD-A0F8-63D7A1752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703" y="778690"/>
            <a:ext cx="11652594" cy="552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5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319B0213-5028-5EA6-936F-50BC2CDAC5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84796049"/>
              </p:ext>
            </p:extLst>
          </p:nvPr>
        </p:nvGraphicFramePr>
        <p:xfrm>
          <a:off x="317369" y="1138564"/>
          <a:ext cx="11557262" cy="51134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3">
            <a:extLst>
              <a:ext uri="{FF2B5EF4-FFF2-40B4-BE49-F238E27FC236}">
                <a16:creationId xmlns:a16="http://schemas.microsoft.com/office/drawing/2014/main" id="{2372D152-0C0A-DB61-226F-78DB4EE1DEB1}"/>
              </a:ext>
            </a:extLst>
          </p:cNvPr>
          <p:cNvSpPr txBox="1">
            <a:spLocks/>
          </p:cNvSpPr>
          <p:nvPr/>
        </p:nvSpPr>
        <p:spPr>
          <a:xfrm>
            <a:off x="317369" y="240921"/>
            <a:ext cx="6742192" cy="73007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Build confidence to switch</a:t>
            </a:r>
          </a:p>
        </p:txBody>
      </p:sp>
    </p:spTree>
    <p:extLst>
      <p:ext uri="{BB962C8B-B14F-4D97-AF65-F5344CB8AC3E}">
        <p14:creationId xmlns:p14="http://schemas.microsoft.com/office/powerpoint/2010/main" val="87264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B0D46-01DC-768E-4EAD-FA1A187B64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3">
            <a:extLst>
              <a:ext uri="{FF2B5EF4-FFF2-40B4-BE49-F238E27FC236}">
                <a16:creationId xmlns:a16="http://schemas.microsoft.com/office/drawing/2014/main" id="{1AC0E437-7CA7-93FE-5684-50875B304EDC}"/>
              </a:ext>
            </a:extLst>
          </p:cNvPr>
          <p:cNvSpPr txBox="1">
            <a:spLocks/>
          </p:cNvSpPr>
          <p:nvPr/>
        </p:nvSpPr>
        <p:spPr>
          <a:xfrm>
            <a:off x="432619" y="497170"/>
            <a:ext cx="11444749" cy="69253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/>
              <a:t>Be aware of the proper use of cartridges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8EF929-D826-EEF6-40A6-92E84E2CB2DF}"/>
              </a:ext>
            </a:extLst>
          </p:cNvPr>
          <p:cNvSpPr txBox="1"/>
          <p:nvPr/>
        </p:nvSpPr>
        <p:spPr>
          <a:xfrm>
            <a:off x="363793" y="1632154"/>
            <a:ext cx="109826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1800" b="1" u="sng"/>
              <a:t>NEVER</a:t>
            </a:r>
            <a:r>
              <a:rPr lang="en-GB" sz="1800"/>
              <a:t> draw up insulin into a syringe from a pen device or cartridge. </a:t>
            </a:r>
          </a:p>
          <a:p>
            <a:pPr lvl="0" algn="ctr"/>
            <a:endParaRPr lang="en-GB"/>
          </a:p>
          <a:p>
            <a:pPr lvl="0" algn="ctr"/>
            <a:r>
              <a:rPr lang="en-GB" sz="1800"/>
              <a:t> This is dangerous as creates an infection risk and potential dosing errors.</a:t>
            </a:r>
          </a:p>
          <a:p>
            <a:pPr lvl="0" algn="ctr"/>
            <a:endParaRPr lang="en-GB" sz="1800"/>
          </a:p>
          <a:p>
            <a:pPr lvl="0" algn="ctr"/>
            <a:r>
              <a:rPr lang="en-GB" sz="1800"/>
              <a:t>Cartridges as the name suggests should be administered </a:t>
            </a:r>
            <a:r>
              <a:rPr lang="en-GB" sz="1800" b="1" u="sng"/>
              <a:t>only </a:t>
            </a:r>
            <a:r>
              <a:rPr lang="en-GB" sz="1800"/>
              <a:t>via an insulin cartridge pen of the same brand.</a:t>
            </a:r>
            <a:endParaRPr lang="en-US" sz="1800"/>
          </a:p>
        </p:txBody>
      </p:sp>
      <p:pic>
        <p:nvPicPr>
          <p:cNvPr id="5" name="Graphic 4" descr="Badge Cross outline">
            <a:extLst>
              <a:ext uri="{FF2B5EF4-FFF2-40B4-BE49-F238E27FC236}">
                <a16:creationId xmlns:a16="http://schemas.microsoft.com/office/drawing/2014/main" id="{A47F4DBC-CBBB-AB63-AA38-3BF6F57224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55690" y="3290556"/>
            <a:ext cx="2998838" cy="299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72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Green Yellow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lcf76f155ced4ddcb4097134ff3c332f xmlns="8f3aca75-8764-47c8-af70-304fcc484546">
      <Terms xmlns="http://schemas.microsoft.com/office/infopath/2007/PartnerControls"/>
    </lcf76f155ced4ddcb4097134ff3c332f>
    <SharedWithUsers xmlns="ae7e9ba7-aa4b-41c7-b8a0-ac274a195629">
      <UserInfo>
        <DisplayName>HIBBERSON, Helen (NHS SOUTH YORKSHIRE ICB - 03N)</DisplayName>
        <AccountId>9</AccountId>
        <AccountType/>
      </UserInfo>
      <UserInfo>
        <DisplayName>BENTLEY, Sarah (NHS SOUTH YORKSHIRE ICB - 03N)</DisplayName>
        <AccountId>10</AccountId>
        <AccountType/>
      </UserInfo>
      <UserInfo>
        <DisplayName>ROBINSON, Diane (NHS ENGLAND - X24)</DisplayName>
        <AccountId>20</AccountId>
        <AccountType/>
      </UserInfo>
      <UserInfo>
        <DisplayName>THOMPSON, Clair (NHS SOUTH YORKSHIRE ICB - 03N)</DisplayName>
        <AccountId>15</AccountId>
        <AccountType/>
      </UserInfo>
      <UserInfo>
        <DisplayName>BARR, Deborah (SHEFFIELD TEACHING HOSPITALS NHS FOUNDATION TRUST)</DisplayName>
        <AccountId>26</AccountId>
        <AccountType/>
      </UserInfo>
      <UserInfo>
        <DisplayName>WALSH, Bridget (SHEFFIELD TEACHING HOSPITALS NHS FOUNDATION TRUST)</DisplayName>
        <AccountId>27</AccountId>
        <AccountType/>
      </UserInfo>
      <UserInfo>
        <DisplayName>SIMPSON, Charlotte (YORK AND SCARBOROUGH TEACHING HOSPITALS NHS FOUNDATION TRUST)</DisplayName>
        <AccountId>28</AccountId>
        <AccountType/>
      </UserInfo>
      <UserInfo>
        <DisplayName>RANSON, Christopher (NHS HUMBER AND NORTH YORKSHIRE ICB - 42D)</DisplayName>
        <AccountId>29</AccountId>
        <AccountType/>
      </UserInfo>
      <UserInfo>
        <DisplayName>OKES-VOYSEY, Robina (NHS SOUTH YORKSHIRE ICB - 03N)</DisplayName>
        <AccountId>30</AccountId>
        <AccountType/>
      </UserInfo>
      <UserInfo>
        <DisplayName>MCMURRAY, Charlotte (NHS SOUTH YORKSHIRE ICB - 03N)</DisplayName>
        <AccountId>31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8BF19BA4D7B04C9100A9836B4CFB9A" ma:contentTypeVersion="14" ma:contentTypeDescription="Create a new document." ma:contentTypeScope="" ma:versionID="550681ffd7b1c0af52330e5e4af425d0">
  <xsd:schema xmlns:xsd="http://www.w3.org/2001/XMLSchema" xmlns:xs="http://www.w3.org/2001/XMLSchema" xmlns:p="http://schemas.microsoft.com/office/2006/metadata/properties" xmlns:ns1="http://schemas.microsoft.com/sharepoint/v3" xmlns:ns2="8f3aca75-8764-47c8-af70-304fcc484546" xmlns:ns3="ae7e9ba7-aa4b-41c7-b8a0-ac274a195629" targetNamespace="http://schemas.microsoft.com/office/2006/metadata/properties" ma:root="true" ma:fieldsID="c756d43c18714b46a5fdc5b790f9111c" ns1:_="" ns2:_="" ns3:_="">
    <xsd:import namespace="http://schemas.microsoft.com/sharepoint/v3"/>
    <xsd:import namespace="8f3aca75-8764-47c8-af70-304fcc484546"/>
    <xsd:import namespace="ae7e9ba7-aa4b-41c7-b8a0-ac274a195629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3aca75-8764-47c8-af70-304fcc4845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2c8d5fda-b97d-42c6-97e2-f76465e161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7e9ba7-aa4b-41c7-b8a0-ac274a195629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39DC9BA-80B9-4F5D-A899-B99E3BEAE5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E6D67F-5723-452B-A7E1-73D2381F5BA3}">
  <ds:schemaRefs>
    <ds:schemaRef ds:uri="8f3aca75-8764-47c8-af70-304fcc484546"/>
    <ds:schemaRef ds:uri="ae7e9ba7-aa4b-41c7-b8a0-ac274a19562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8763919B-71EE-4D6C-BB62-94F2E2B7A89B}">
  <ds:schemaRefs>
    <ds:schemaRef ds:uri="8f3aca75-8764-47c8-af70-304fcc484546"/>
    <ds:schemaRef ds:uri="ae7e9ba7-aa4b-41c7-b8a0-ac274a19562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1255</Words>
  <Application>Microsoft Office PowerPoint</Application>
  <PresentationFormat>Widescreen</PresentationFormat>
  <Paragraphs>166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Greener Prescribing in Diabetes </vt:lpstr>
      <vt:lpstr>Why consider being greener?</vt:lpstr>
      <vt:lpstr>Pen options for Insulin Users</vt:lpstr>
      <vt:lpstr>Comparing Carbon Footprints of Insulin Pens</vt:lpstr>
      <vt:lpstr>Which produces more waste?</vt:lpstr>
      <vt:lpstr> Environmental benefits of cartridge pens</vt:lpstr>
      <vt:lpstr>PowerPoint Presentation</vt:lpstr>
      <vt:lpstr>PowerPoint Presentation</vt:lpstr>
      <vt:lpstr>PowerPoint Presentation</vt:lpstr>
      <vt:lpstr>PowerPoint Presentation</vt:lpstr>
      <vt:lpstr>Beyond insulin - Greener choices in diabetes</vt:lpstr>
      <vt:lpstr>   Summary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Greener Prescribing in Diabetes</dc:title>
  <dc:creator>THOMPSON, Clair (NHS SOUTH YORKSHIRE ICB - 03N)</dc:creator>
  <cp:lastModifiedBy>MCMURRAY, Charlotte (NHS SOUTH YORKSHIRE ICB - 03N)</cp:lastModifiedBy>
  <cp:revision>2</cp:revision>
  <dcterms:created xsi:type="dcterms:W3CDTF">2023-12-07T14:41:46Z</dcterms:created>
  <dcterms:modified xsi:type="dcterms:W3CDTF">2024-06-19T10:41:02Z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0x010100E88BF19BA4D7B04C9100A9836B4CFB9A</vt:lpwstr>
  </property>
  <property fmtid="{D5CDD505-2E9C-101B-9397-08002B2CF9AE}" pid="3" name="MediaServiceImageTags">
    <vt:lpwstr/>
  </property>
</Properties>
</file>